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387" r:id="rId3"/>
    <p:sldId id="346" r:id="rId4"/>
    <p:sldId id="402" r:id="rId5"/>
    <p:sldId id="403" r:id="rId6"/>
    <p:sldId id="404" r:id="rId7"/>
    <p:sldId id="344" r:id="rId8"/>
    <p:sldId id="356" r:id="rId9"/>
    <p:sldId id="357" r:id="rId10"/>
    <p:sldId id="262" r:id="rId11"/>
    <p:sldId id="388" r:id="rId12"/>
    <p:sldId id="359" r:id="rId13"/>
    <p:sldId id="360" r:id="rId14"/>
    <p:sldId id="362" r:id="rId15"/>
    <p:sldId id="389" r:id="rId16"/>
    <p:sldId id="363" r:id="rId17"/>
    <p:sldId id="364" r:id="rId18"/>
    <p:sldId id="365" r:id="rId19"/>
    <p:sldId id="390" r:id="rId20"/>
    <p:sldId id="353" r:id="rId21"/>
    <p:sldId id="354" r:id="rId22"/>
    <p:sldId id="355" r:id="rId23"/>
    <p:sldId id="391" r:id="rId24"/>
    <p:sldId id="350" r:id="rId25"/>
    <p:sldId id="351" r:id="rId26"/>
    <p:sldId id="352" r:id="rId27"/>
    <p:sldId id="392" r:id="rId28"/>
    <p:sldId id="335" r:id="rId29"/>
    <p:sldId id="345" r:id="rId30"/>
    <p:sldId id="361" r:id="rId31"/>
    <p:sldId id="393" r:id="rId32"/>
    <p:sldId id="384" r:id="rId33"/>
    <p:sldId id="385" r:id="rId34"/>
    <p:sldId id="386" r:id="rId35"/>
    <p:sldId id="394" r:id="rId36"/>
    <p:sldId id="347" r:id="rId37"/>
    <p:sldId id="348" r:id="rId38"/>
    <p:sldId id="349" r:id="rId39"/>
    <p:sldId id="395" r:id="rId40"/>
    <p:sldId id="366" r:id="rId41"/>
    <p:sldId id="367" r:id="rId42"/>
    <p:sldId id="368" r:id="rId43"/>
    <p:sldId id="396" r:id="rId44"/>
    <p:sldId id="369" r:id="rId45"/>
    <p:sldId id="370" r:id="rId46"/>
    <p:sldId id="371" r:id="rId47"/>
    <p:sldId id="397" r:id="rId48"/>
    <p:sldId id="372" r:id="rId49"/>
    <p:sldId id="373" r:id="rId50"/>
    <p:sldId id="374" r:id="rId51"/>
    <p:sldId id="398" r:id="rId52"/>
    <p:sldId id="375" r:id="rId53"/>
    <p:sldId id="376" r:id="rId54"/>
    <p:sldId id="377" r:id="rId55"/>
    <p:sldId id="399" r:id="rId56"/>
    <p:sldId id="378" r:id="rId57"/>
    <p:sldId id="379" r:id="rId58"/>
    <p:sldId id="380" r:id="rId59"/>
    <p:sldId id="400" r:id="rId60"/>
    <p:sldId id="381" r:id="rId61"/>
    <p:sldId id="382" r:id="rId62"/>
    <p:sldId id="383" r:id="rId63"/>
    <p:sldId id="40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86579"/>
  </p:normalViewPr>
  <p:slideViewPr>
    <p:cSldViewPr snapToGrid="0">
      <p:cViewPr varScale="1">
        <p:scale>
          <a:sx n="138" d="100"/>
          <a:sy n="138" d="100"/>
        </p:scale>
        <p:origin x="1608" y="176"/>
      </p:cViewPr>
      <p:guideLst/>
    </p:cSldViewPr>
  </p:slideViewPr>
  <p:outlineViewPr>
    <p:cViewPr>
      <p:scale>
        <a:sx n="33" d="100"/>
        <a:sy n="33" d="100"/>
      </p:scale>
      <p:origin x="0" y="-480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11923-BC8D-4707-BA4A-7E8167D27284}" type="datetimeFigureOut">
              <a:rPr lang="en-US" smtClean="0"/>
              <a:t>6/27/24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459E7-FD74-4979-8263-802E9764EEAE}" type="slidenum">
              <a:rPr lang="en-US" smtClean="0"/>
              <a:t>‹#›</a:t>
            </a:fld>
            <a:endParaRPr lang="en-US"/>
          </a:p>
        </p:txBody>
      </p:sp>
    </p:spTree>
    <p:extLst>
      <p:ext uri="{BB962C8B-B14F-4D97-AF65-F5344CB8AC3E}">
        <p14:creationId xmlns:p14="http://schemas.microsoft.com/office/powerpoint/2010/main" val="2438322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3459E7-FD74-4979-8263-802E9764EEAE}" type="slidenum">
              <a:rPr lang="en-US" smtClean="0"/>
              <a:t>3</a:t>
            </a:fld>
            <a:endParaRPr lang="en-US"/>
          </a:p>
        </p:txBody>
      </p:sp>
    </p:spTree>
    <p:extLst>
      <p:ext uri="{BB962C8B-B14F-4D97-AF65-F5344CB8AC3E}">
        <p14:creationId xmlns:p14="http://schemas.microsoft.com/office/powerpoint/2010/main" val="8643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33459E7-FD74-4979-8263-802E9764EEAE}" type="slidenum">
              <a:rPr lang="en-US" smtClean="0"/>
              <a:t>29</a:t>
            </a:fld>
            <a:endParaRPr lang="en-US"/>
          </a:p>
        </p:txBody>
      </p:sp>
    </p:spTree>
    <p:extLst>
      <p:ext uri="{BB962C8B-B14F-4D97-AF65-F5344CB8AC3E}">
        <p14:creationId xmlns:p14="http://schemas.microsoft.com/office/powerpoint/2010/main" val="398530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3459E7-FD74-4979-8263-802E9764EEAE}" type="slidenum">
              <a:rPr lang="en-US" smtClean="0"/>
              <a:t>30</a:t>
            </a:fld>
            <a:endParaRPr lang="en-US"/>
          </a:p>
        </p:txBody>
      </p:sp>
    </p:spTree>
    <p:extLst>
      <p:ext uri="{BB962C8B-B14F-4D97-AF65-F5344CB8AC3E}">
        <p14:creationId xmlns:p14="http://schemas.microsoft.com/office/powerpoint/2010/main" val="101343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3459E7-FD74-4979-8263-802E9764EEAE}" type="slidenum">
              <a:rPr lang="en-US" smtClean="0"/>
              <a:t>31</a:t>
            </a:fld>
            <a:endParaRPr lang="en-US"/>
          </a:p>
        </p:txBody>
      </p:sp>
    </p:spTree>
    <p:extLst>
      <p:ext uri="{BB962C8B-B14F-4D97-AF65-F5344CB8AC3E}">
        <p14:creationId xmlns:p14="http://schemas.microsoft.com/office/powerpoint/2010/main" val="1701114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3459E7-FD74-4979-8263-802E9764EEAE}" type="slidenum">
              <a:rPr lang="en-US" smtClean="0"/>
              <a:t>36</a:t>
            </a:fld>
            <a:endParaRPr lang="en-US"/>
          </a:p>
        </p:txBody>
      </p:sp>
    </p:spTree>
    <p:extLst>
      <p:ext uri="{BB962C8B-B14F-4D97-AF65-F5344CB8AC3E}">
        <p14:creationId xmlns:p14="http://schemas.microsoft.com/office/powerpoint/2010/main" val="2369009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33459E7-FD74-4979-8263-802E9764EEAE}" type="slidenum">
              <a:rPr lang="en-US" smtClean="0"/>
              <a:t>37</a:t>
            </a:fld>
            <a:endParaRPr lang="en-US"/>
          </a:p>
        </p:txBody>
      </p:sp>
    </p:spTree>
    <p:extLst>
      <p:ext uri="{BB962C8B-B14F-4D97-AF65-F5344CB8AC3E}">
        <p14:creationId xmlns:p14="http://schemas.microsoft.com/office/powerpoint/2010/main" val="2428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33459E7-FD74-4979-8263-802E9764EEAE}" type="slidenum">
              <a:rPr lang="en-US" smtClean="0"/>
              <a:t>41</a:t>
            </a:fld>
            <a:endParaRPr lang="en-US"/>
          </a:p>
        </p:txBody>
      </p:sp>
    </p:spTree>
    <p:extLst>
      <p:ext uri="{BB962C8B-B14F-4D97-AF65-F5344CB8AC3E}">
        <p14:creationId xmlns:p14="http://schemas.microsoft.com/office/powerpoint/2010/main" val="4117116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33459E7-FD74-4979-8263-802E9764EEAE}" type="slidenum">
              <a:rPr lang="en-US" smtClean="0"/>
              <a:t>45</a:t>
            </a:fld>
            <a:endParaRPr lang="en-US"/>
          </a:p>
        </p:txBody>
      </p:sp>
    </p:spTree>
    <p:extLst>
      <p:ext uri="{BB962C8B-B14F-4D97-AF65-F5344CB8AC3E}">
        <p14:creationId xmlns:p14="http://schemas.microsoft.com/office/powerpoint/2010/main" val="333919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3459E7-FD74-4979-8263-802E9764EEAE}" type="slidenum">
              <a:rPr lang="en-US" smtClean="0"/>
              <a:t>48</a:t>
            </a:fld>
            <a:endParaRPr lang="en-US"/>
          </a:p>
        </p:txBody>
      </p:sp>
    </p:spTree>
    <p:extLst>
      <p:ext uri="{BB962C8B-B14F-4D97-AF65-F5344CB8AC3E}">
        <p14:creationId xmlns:p14="http://schemas.microsoft.com/office/powerpoint/2010/main" val="3502542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33459E7-FD74-4979-8263-802E9764EEAE}" type="slidenum">
              <a:rPr lang="en-US" smtClean="0"/>
              <a:t>49</a:t>
            </a:fld>
            <a:endParaRPr lang="en-US"/>
          </a:p>
        </p:txBody>
      </p:sp>
    </p:spTree>
    <p:extLst>
      <p:ext uri="{BB962C8B-B14F-4D97-AF65-F5344CB8AC3E}">
        <p14:creationId xmlns:p14="http://schemas.microsoft.com/office/powerpoint/2010/main" val="2824898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33459E7-FD74-4979-8263-802E9764EEAE}" type="slidenum">
              <a:rPr lang="en-US" smtClean="0"/>
              <a:t>53</a:t>
            </a:fld>
            <a:endParaRPr lang="en-US"/>
          </a:p>
        </p:txBody>
      </p:sp>
    </p:spTree>
    <p:extLst>
      <p:ext uri="{BB962C8B-B14F-4D97-AF65-F5344CB8AC3E}">
        <p14:creationId xmlns:p14="http://schemas.microsoft.com/office/powerpoint/2010/main" val="1827838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33459E7-FD74-4979-8263-802E9764EEAE}" type="slidenum">
              <a:rPr lang="en-US" smtClean="0"/>
              <a:t>9</a:t>
            </a:fld>
            <a:endParaRPr lang="en-US"/>
          </a:p>
        </p:txBody>
      </p:sp>
    </p:spTree>
    <p:extLst>
      <p:ext uri="{BB962C8B-B14F-4D97-AF65-F5344CB8AC3E}">
        <p14:creationId xmlns:p14="http://schemas.microsoft.com/office/powerpoint/2010/main" val="882405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33459E7-FD74-4979-8263-802E9764EEAE}" type="slidenum">
              <a:rPr lang="en-US" smtClean="0"/>
              <a:t>57</a:t>
            </a:fld>
            <a:endParaRPr lang="en-US"/>
          </a:p>
        </p:txBody>
      </p:sp>
    </p:spTree>
    <p:extLst>
      <p:ext uri="{BB962C8B-B14F-4D97-AF65-F5344CB8AC3E}">
        <p14:creationId xmlns:p14="http://schemas.microsoft.com/office/powerpoint/2010/main" val="1550025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3459E7-FD74-4979-8263-802E9764EEAE}" type="slidenum">
              <a:rPr lang="en-US" smtClean="0"/>
              <a:t>61</a:t>
            </a:fld>
            <a:endParaRPr lang="en-US"/>
          </a:p>
        </p:txBody>
      </p:sp>
    </p:spTree>
    <p:extLst>
      <p:ext uri="{BB962C8B-B14F-4D97-AF65-F5344CB8AC3E}">
        <p14:creationId xmlns:p14="http://schemas.microsoft.com/office/powerpoint/2010/main" val="367395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3459E7-FD74-4979-8263-802E9764EEAE}" type="slidenum">
              <a:rPr lang="en-US" smtClean="0"/>
              <a:t>13</a:t>
            </a:fld>
            <a:endParaRPr lang="en-US"/>
          </a:p>
        </p:txBody>
      </p:sp>
    </p:spTree>
    <p:extLst>
      <p:ext uri="{BB962C8B-B14F-4D97-AF65-F5344CB8AC3E}">
        <p14:creationId xmlns:p14="http://schemas.microsoft.com/office/powerpoint/2010/main" val="880092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33459E7-FD74-4979-8263-802E9764EEAE}" type="slidenum">
              <a:rPr lang="en-US" smtClean="0"/>
              <a:t>17</a:t>
            </a:fld>
            <a:endParaRPr lang="en-US"/>
          </a:p>
        </p:txBody>
      </p:sp>
    </p:spTree>
    <p:extLst>
      <p:ext uri="{BB962C8B-B14F-4D97-AF65-F5344CB8AC3E}">
        <p14:creationId xmlns:p14="http://schemas.microsoft.com/office/powerpoint/2010/main" val="3279614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3459E7-FD74-4979-8263-802E9764EEAE}" type="slidenum">
              <a:rPr lang="en-US" smtClean="0"/>
              <a:t>18</a:t>
            </a:fld>
            <a:endParaRPr lang="en-US"/>
          </a:p>
        </p:txBody>
      </p:sp>
    </p:spTree>
    <p:extLst>
      <p:ext uri="{BB962C8B-B14F-4D97-AF65-F5344CB8AC3E}">
        <p14:creationId xmlns:p14="http://schemas.microsoft.com/office/powerpoint/2010/main" val="2104488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3459E7-FD74-4979-8263-802E9764EEAE}" type="slidenum">
              <a:rPr lang="en-US" smtClean="0"/>
              <a:t>20</a:t>
            </a:fld>
            <a:endParaRPr lang="en-US"/>
          </a:p>
        </p:txBody>
      </p:sp>
    </p:spTree>
    <p:extLst>
      <p:ext uri="{BB962C8B-B14F-4D97-AF65-F5344CB8AC3E}">
        <p14:creationId xmlns:p14="http://schemas.microsoft.com/office/powerpoint/2010/main" val="2004928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3459E7-FD74-4979-8263-802E9764EEAE}" type="slidenum">
              <a:rPr lang="en-US" smtClean="0"/>
              <a:t>21</a:t>
            </a:fld>
            <a:endParaRPr lang="en-US"/>
          </a:p>
        </p:txBody>
      </p:sp>
    </p:spTree>
    <p:extLst>
      <p:ext uri="{BB962C8B-B14F-4D97-AF65-F5344CB8AC3E}">
        <p14:creationId xmlns:p14="http://schemas.microsoft.com/office/powerpoint/2010/main" val="96094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3459E7-FD74-4979-8263-802E9764EEAE}" type="slidenum">
              <a:rPr lang="en-US" smtClean="0"/>
              <a:t>24</a:t>
            </a:fld>
            <a:endParaRPr lang="en-US"/>
          </a:p>
        </p:txBody>
      </p:sp>
    </p:spTree>
    <p:extLst>
      <p:ext uri="{BB962C8B-B14F-4D97-AF65-F5344CB8AC3E}">
        <p14:creationId xmlns:p14="http://schemas.microsoft.com/office/powerpoint/2010/main" val="124882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3459E7-FD74-4979-8263-802E9764EEAE}" type="slidenum">
              <a:rPr lang="en-US" smtClean="0"/>
              <a:t>25</a:t>
            </a:fld>
            <a:endParaRPr lang="en-US"/>
          </a:p>
        </p:txBody>
      </p:sp>
    </p:spTree>
    <p:extLst>
      <p:ext uri="{BB962C8B-B14F-4D97-AF65-F5344CB8AC3E}">
        <p14:creationId xmlns:p14="http://schemas.microsoft.com/office/powerpoint/2010/main" val="352612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80D1AA-FAD9-537C-196A-2E635017B5D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2B9906F7-37EF-1BFF-4050-D3F72E9D4A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208F6F02-EDD0-EDBE-7877-32ECD6A12281}"/>
              </a:ext>
            </a:extLst>
          </p:cNvPr>
          <p:cNvSpPr>
            <a:spLocks noGrp="1"/>
          </p:cNvSpPr>
          <p:nvPr>
            <p:ph type="dt" sz="half" idx="10"/>
          </p:nvPr>
        </p:nvSpPr>
        <p:spPr/>
        <p:txBody>
          <a:bodyPr/>
          <a:lstStyle/>
          <a:p>
            <a:fld id="{33261B83-1356-40B4-86DD-28CF16B4C934}" type="datetime1">
              <a:rPr lang="en-US" smtClean="0"/>
              <a:t>6/27/24</a:t>
            </a:fld>
            <a:endParaRPr lang="en-US"/>
          </a:p>
        </p:txBody>
      </p:sp>
      <p:sp>
        <p:nvSpPr>
          <p:cNvPr id="5" name="页脚占位符 4">
            <a:extLst>
              <a:ext uri="{FF2B5EF4-FFF2-40B4-BE49-F238E27FC236}">
                <a16:creationId xmlns:a16="http://schemas.microsoft.com/office/drawing/2014/main" id="{C3EC6065-B9C2-1752-0F76-3EDEAA80A4BC}"/>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E88A4CB-C009-A8EA-5943-A940082A5000}"/>
              </a:ext>
            </a:extLst>
          </p:cNvPr>
          <p:cNvSpPr>
            <a:spLocks noGrp="1"/>
          </p:cNvSpPr>
          <p:nvPr>
            <p:ph type="sldNum" sz="quarter" idx="12"/>
          </p:nvPr>
        </p:nvSpPr>
        <p:spPr/>
        <p:txBody>
          <a:bodyPr/>
          <a:lstStyle/>
          <a:p>
            <a:fld id="{B5530BF4-7B44-4B4D-9799-7C2B90B3FD94}" type="slidenum">
              <a:rPr lang="en-US" smtClean="0"/>
              <a:t>‹#›</a:t>
            </a:fld>
            <a:endParaRPr lang="en-US"/>
          </a:p>
        </p:txBody>
      </p:sp>
    </p:spTree>
    <p:extLst>
      <p:ext uri="{BB962C8B-B14F-4D97-AF65-F5344CB8AC3E}">
        <p14:creationId xmlns:p14="http://schemas.microsoft.com/office/powerpoint/2010/main" val="3090043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53318-A5D5-B6B6-7CE4-5B5F928DD90B}"/>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743D3A5F-C34F-ED50-C1D4-91CF52B79B1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2135472C-D32C-8192-129F-58B3202839BB}"/>
              </a:ext>
            </a:extLst>
          </p:cNvPr>
          <p:cNvSpPr>
            <a:spLocks noGrp="1"/>
          </p:cNvSpPr>
          <p:nvPr>
            <p:ph type="dt" sz="half" idx="10"/>
          </p:nvPr>
        </p:nvSpPr>
        <p:spPr/>
        <p:txBody>
          <a:bodyPr/>
          <a:lstStyle/>
          <a:p>
            <a:fld id="{8438D517-988E-483C-8483-5923AC2C54A1}" type="datetime1">
              <a:rPr lang="en-US" smtClean="0"/>
              <a:t>6/27/24</a:t>
            </a:fld>
            <a:endParaRPr lang="en-US"/>
          </a:p>
        </p:txBody>
      </p:sp>
      <p:sp>
        <p:nvSpPr>
          <p:cNvPr id="5" name="页脚占位符 4">
            <a:extLst>
              <a:ext uri="{FF2B5EF4-FFF2-40B4-BE49-F238E27FC236}">
                <a16:creationId xmlns:a16="http://schemas.microsoft.com/office/drawing/2014/main" id="{BEB8085A-6356-AE61-422A-8CE5E67C6AE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47F4570-9896-7762-B416-9575529ABC28}"/>
              </a:ext>
            </a:extLst>
          </p:cNvPr>
          <p:cNvSpPr>
            <a:spLocks noGrp="1"/>
          </p:cNvSpPr>
          <p:nvPr>
            <p:ph type="sldNum" sz="quarter" idx="12"/>
          </p:nvPr>
        </p:nvSpPr>
        <p:spPr/>
        <p:txBody>
          <a:bodyPr/>
          <a:lstStyle/>
          <a:p>
            <a:fld id="{B5530BF4-7B44-4B4D-9799-7C2B90B3FD94}" type="slidenum">
              <a:rPr lang="en-US" smtClean="0"/>
              <a:t>‹#›</a:t>
            </a:fld>
            <a:endParaRPr lang="en-US"/>
          </a:p>
        </p:txBody>
      </p:sp>
    </p:spTree>
    <p:extLst>
      <p:ext uri="{BB962C8B-B14F-4D97-AF65-F5344CB8AC3E}">
        <p14:creationId xmlns:p14="http://schemas.microsoft.com/office/powerpoint/2010/main" val="2278193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4BD652-8A15-1842-5AFC-496E62C6E77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ADF3F250-F12D-E66A-31A6-064FA736EFA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9BB4FB8-FAAB-5B1A-F3F0-298396AFEE38}"/>
              </a:ext>
            </a:extLst>
          </p:cNvPr>
          <p:cNvSpPr>
            <a:spLocks noGrp="1"/>
          </p:cNvSpPr>
          <p:nvPr>
            <p:ph type="dt" sz="half" idx="10"/>
          </p:nvPr>
        </p:nvSpPr>
        <p:spPr/>
        <p:txBody>
          <a:bodyPr/>
          <a:lstStyle/>
          <a:p>
            <a:fld id="{BC564B56-80CD-444D-BD01-9BFC7ECC07CB}" type="datetime1">
              <a:rPr lang="en-US" smtClean="0"/>
              <a:t>6/27/24</a:t>
            </a:fld>
            <a:endParaRPr lang="en-US"/>
          </a:p>
        </p:txBody>
      </p:sp>
      <p:sp>
        <p:nvSpPr>
          <p:cNvPr id="5" name="页脚占位符 4">
            <a:extLst>
              <a:ext uri="{FF2B5EF4-FFF2-40B4-BE49-F238E27FC236}">
                <a16:creationId xmlns:a16="http://schemas.microsoft.com/office/drawing/2014/main" id="{BB345845-2189-C544-318C-6BEFD6B29DCE}"/>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CB093CC1-A8EC-1525-1C19-D2660D1C2083}"/>
              </a:ext>
            </a:extLst>
          </p:cNvPr>
          <p:cNvSpPr>
            <a:spLocks noGrp="1"/>
          </p:cNvSpPr>
          <p:nvPr>
            <p:ph type="sldNum" sz="quarter" idx="12"/>
          </p:nvPr>
        </p:nvSpPr>
        <p:spPr/>
        <p:txBody>
          <a:bodyPr/>
          <a:lstStyle/>
          <a:p>
            <a:fld id="{B5530BF4-7B44-4B4D-9799-7C2B90B3FD94}" type="slidenum">
              <a:rPr lang="en-US" smtClean="0"/>
              <a:t>‹#›</a:t>
            </a:fld>
            <a:endParaRPr lang="en-US"/>
          </a:p>
        </p:txBody>
      </p:sp>
    </p:spTree>
    <p:extLst>
      <p:ext uri="{BB962C8B-B14F-4D97-AF65-F5344CB8AC3E}">
        <p14:creationId xmlns:p14="http://schemas.microsoft.com/office/powerpoint/2010/main" val="1092907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D9C28-9BF9-6795-7CF3-5ABA9EDC4297}"/>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8650F10E-3D40-CB7B-5BAB-D17C2B3CA17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50DE269-A38B-31F2-D229-77C9D09593BC}"/>
              </a:ext>
            </a:extLst>
          </p:cNvPr>
          <p:cNvSpPr>
            <a:spLocks noGrp="1"/>
          </p:cNvSpPr>
          <p:nvPr>
            <p:ph type="dt" sz="half" idx="10"/>
          </p:nvPr>
        </p:nvSpPr>
        <p:spPr/>
        <p:txBody>
          <a:bodyPr/>
          <a:lstStyle/>
          <a:p>
            <a:fld id="{BD1B8337-F82E-49EC-A333-7F76032B939D}" type="datetime1">
              <a:rPr lang="en-US" smtClean="0"/>
              <a:t>6/27/24</a:t>
            </a:fld>
            <a:endParaRPr lang="en-US"/>
          </a:p>
        </p:txBody>
      </p:sp>
      <p:sp>
        <p:nvSpPr>
          <p:cNvPr id="5" name="页脚占位符 4">
            <a:extLst>
              <a:ext uri="{FF2B5EF4-FFF2-40B4-BE49-F238E27FC236}">
                <a16:creationId xmlns:a16="http://schemas.microsoft.com/office/drawing/2014/main" id="{195C3037-631D-9121-0C3D-48EB0B24B7A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D03C79D1-3602-E280-C149-45A94B1DF82B}"/>
              </a:ext>
            </a:extLst>
          </p:cNvPr>
          <p:cNvSpPr>
            <a:spLocks noGrp="1"/>
          </p:cNvSpPr>
          <p:nvPr>
            <p:ph type="sldNum" sz="quarter" idx="12"/>
          </p:nvPr>
        </p:nvSpPr>
        <p:spPr/>
        <p:txBody>
          <a:bodyPr/>
          <a:lstStyle/>
          <a:p>
            <a:fld id="{B5530BF4-7B44-4B4D-9799-7C2B90B3FD94}" type="slidenum">
              <a:rPr lang="en-US" smtClean="0"/>
              <a:t>‹#›</a:t>
            </a:fld>
            <a:endParaRPr lang="en-US"/>
          </a:p>
        </p:txBody>
      </p:sp>
    </p:spTree>
    <p:extLst>
      <p:ext uri="{BB962C8B-B14F-4D97-AF65-F5344CB8AC3E}">
        <p14:creationId xmlns:p14="http://schemas.microsoft.com/office/powerpoint/2010/main" val="1055930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E2D64-037C-4C31-2B7F-2DDA1ED453E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0153959-6A85-9B75-B627-3F6FB3A495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A703D6E-496B-5622-4E00-4CE1F146AC54}"/>
              </a:ext>
            </a:extLst>
          </p:cNvPr>
          <p:cNvSpPr>
            <a:spLocks noGrp="1"/>
          </p:cNvSpPr>
          <p:nvPr>
            <p:ph type="dt" sz="half" idx="10"/>
          </p:nvPr>
        </p:nvSpPr>
        <p:spPr/>
        <p:txBody>
          <a:bodyPr/>
          <a:lstStyle/>
          <a:p>
            <a:fld id="{C27B39F0-30F2-4C0E-8CFA-6244B4796527}" type="datetime1">
              <a:rPr lang="en-US" smtClean="0"/>
              <a:t>6/27/24</a:t>
            </a:fld>
            <a:endParaRPr lang="en-US"/>
          </a:p>
        </p:txBody>
      </p:sp>
      <p:sp>
        <p:nvSpPr>
          <p:cNvPr id="5" name="页脚占位符 4">
            <a:extLst>
              <a:ext uri="{FF2B5EF4-FFF2-40B4-BE49-F238E27FC236}">
                <a16:creationId xmlns:a16="http://schemas.microsoft.com/office/drawing/2014/main" id="{1146B373-C7DD-EFCC-6FC3-54DCBF24B31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C68C7ACF-EC17-0CE7-C8ED-C62F3F7C607A}"/>
              </a:ext>
            </a:extLst>
          </p:cNvPr>
          <p:cNvSpPr>
            <a:spLocks noGrp="1"/>
          </p:cNvSpPr>
          <p:nvPr>
            <p:ph type="sldNum" sz="quarter" idx="12"/>
          </p:nvPr>
        </p:nvSpPr>
        <p:spPr/>
        <p:txBody>
          <a:bodyPr/>
          <a:lstStyle/>
          <a:p>
            <a:fld id="{B5530BF4-7B44-4B4D-9799-7C2B90B3FD94}" type="slidenum">
              <a:rPr lang="en-US" smtClean="0"/>
              <a:t>‹#›</a:t>
            </a:fld>
            <a:endParaRPr lang="en-US"/>
          </a:p>
        </p:txBody>
      </p:sp>
    </p:spTree>
    <p:extLst>
      <p:ext uri="{BB962C8B-B14F-4D97-AF65-F5344CB8AC3E}">
        <p14:creationId xmlns:p14="http://schemas.microsoft.com/office/powerpoint/2010/main" val="3611988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265AD-F80A-48EB-3F27-883ACD33B8B7}"/>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9F338808-13EE-D1D4-BCB2-B3783D6858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DC826841-9641-6CC6-D38A-E78BE694D85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5A22426F-5035-2A2A-5CB1-ABBF36233526}"/>
              </a:ext>
            </a:extLst>
          </p:cNvPr>
          <p:cNvSpPr>
            <a:spLocks noGrp="1"/>
          </p:cNvSpPr>
          <p:nvPr>
            <p:ph type="dt" sz="half" idx="10"/>
          </p:nvPr>
        </p:nvSpPr>
        <p:spPr/>
        <p:txBody>
          <a:bodyPr/>
          <a:lstStyle/>
          <a:p>
            <a:fld id="{F2E1F6B1-7F1E-4B86-A9BC-92EC22DE2FEE}" type="datetime1">
              <a:rPr lang="en-US" smtClean="0"/>
              <a:t>6/27/24</a:t>
            </a:fld>
            <a:endParaRPr lang="en-US"/>
          </a:p>
        </p:txBody>
      </p:sp>
      <p:sp>
        <p:nvSpPr>
          <p:cNvPr id="6" name="页脚占位符 5">
            <a:extLst>
              <a:ext uri="{FF2B5EF4-FFF2-40B4-BE49-F238E27FC236}">
                <a16:creationId xmlns:a16="http://schemas.microsoft.com/office/drawing/2014/main" id="{A2191F0E-9497-98CB-3607-89E46B56691B}"/>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CF701630-C988-E4BF-EC44-2A869341BCC2}"/>
              </a:ext>
            </a:extLst>
          </p:cNvPr>
          <p:cNvSpPr>
            <a:spLocks noGrp="1"/>
          </p:cNvSpPr>
          <p:nvPr>
            <p:ph type="sldNum" sz="quarter" idx="12"/>
          </p:nvPr>
        </p:nvSpPr>
        <p:spPr/>
        <p:txBody>
          <a:bodyPr/>
          <a:lstStyle/>
          <a:p>
            <a:fld id="{B5530BF4-7B44-4B4D-9799-7C2B90B3FD94}" type="slidenum">
              <a:rPr lang="en-US" smtClean="0"/>
              <a:t>‹#›</a:t>
            </a:fld>
            <a:endParaRPr lang="en-US"/>
          </a:p>
        </p:txBody>
      </p:sp>
    </p:spTree>
    <p:extLst>
      <p:ext uri="{BB962C8B-B14F-4D97-AF65-F5344CB8AC3E}">
        <p14:creationId xmlns:p14="http://schemas.microsoft.com/office/powerpoint/2010/main" val="52938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9D304-760E-1AB6-FCD3-DB40EC09B62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3CB7B040-ADC1-9A67-B343-1038D8B475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049A70-9940-B35B-73AF-FADFCE19649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C7B03D70-977B-502D-51BB-39BEF8DBCB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524D97A-E096-F12C-9888-51D4F5429EC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10E0170E-F79B-1068-E4AC-9769013D9C56}"/>
              </a:ext>
            </a:extLst>
          </p:cNvPr>
          <p:cNvSpPr>
            <a:spLocks noGrp="1"/>
          </p:cNvSpPr>
          <p:nvPr>
            <p:ph type="dt" sz="half" idx="10"/>
          </p:nvPr>
        </p:nvSpPr>
        <p:spPr/>
        <p:txBody>
          <a:bodyPr/>
          <a:lstStyle/>
          <a:p>
            <a:fld id="{F129D6FB-4C21-4656-9824-075C79A4E8A8}" type="datetime1">
              <a:rPr lang="en-US" smtClean="0"/>
              <a:t>6/27/24</a:t>
            </a:fld>
            <a:endParaRPr lang="en-US"/>
          </a:p>
        </p:txBody>
      </p:sp>
      <p:sp>
        <p:nvSpPr>
          <p:cNvPr id="8" name="页脚占位符 7">
            <a:extLst>
              <a:ext uri="{FF2B5EF4-FFF2-40B4-BE49-F238E27FC236}">
                <a16:creationId xmlns:a16="http://schemas.microsoft.com/office/drawing/2014/main" id="{68967C8E-4687-A8E6-F15C-DFDE86FF60A9}"/>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D54A7E2E-78D2-9C6C-8A80-448AA5717D6F}"/>
              </a:ext>
            </a:extLst>
          </p:cNvPr>
          <p:cNvSpPr>
            <a:spLocks noGrp="1"/>
          </p:cNvSpPr>
          <p:nvPr>
            <p:ph type="sldNum" sz="quarter" idx="12"/>
          </p:nvPr>
        </p:nvSpPr>
        <p:spPr/>
        <p:txBody>
          <a:bodyPr/>
          <a:lstStyle/>
          <a:p>
            <a:fld id="{B5530BF4-7B44-4B4D-9799-7C2B90B3FD94}" type="slidenum">
              <a:rPr lang="en-US" smtClean="0"/>
              <a:t>‹#›</a:t>
            </a:fld>
            <a:endParaRPr lang="en-US"/>
          </a:p>
        </p:txBody>
      </p:sp>
    </p:spTree>
    <p:extLst>
      <p:ext uri="{BB962C8B-B14F-4D97-AF65-F5344CB8AC3E}">
        <p14:creationId xmlns:p14="http://schemas.microsoft.com/office/powerpoint/2010/main" val="76124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2CDB8-89D8-005E-6833-76F47EFA8BD6}"/>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1AC1021-0A16-EB22-8A6A-589698A8A21E}"/>
              </a:ext>
            </a:extLst>
          </p:cNvPr>
          <p:cNvSpPr>
            <a:spLocks noGrp="1"/>
          </p:cNvSpPr>
          <p:nvPr>
            <p:ph type="dt" sz="half" idx="10"/>
          </p:nvPr>
        </p:nvSpPr>
        <p:spPr/>
        <p:txBody>
          <a:bodyPr/>
          <a:lstStyle/>
          <a:p>
            <a:fld id="{E3C36E9B-FF4D-4122-8FE2-79B2BCFBCE38}" type="datetime1">
              <a:rPr lang="en-US" smtClean="0"/>
              <a:t>6/27/24</a:t>
            </a:fld>
            <a:endParaRPr lang="en-US"/>
          </a:p>
        </p:txBody>
      </p:sp>
      <p:sp>
        <p:nvSpPr>
          <p:cNvPr id="4" name="页脚占位符 3">
            <a:extLst>
              <a:ext uri="{FF2B5EF4-FFF2-40B4-BE49-F238E27FC236}">
                <a16:creationId xmlns:a16="http://schemas.microsoft.com/office/drawing/2014/main" id="{DFBB6E48-1543-DB03-B108-4820D05F5190}"/>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A66FC78B-EA91-2F5D-E78D-BD6FAAB93149}"/>
              </a:ext>
            </a:extLst>
          </p:cNvPr>
          <p:cNvSpPr>
            <a:spLocks noGrp="1"/>
          </p:cNvSpPr>
          <p:nvPr>
            <p:ph type="sldNum" sz="quarter" idx="12"/>
          </p:nvPr>
        </p:nvSpPr>
        <p:spPr/>
        <p:txBody>
          <a:bodyPr/>
          <a:lstStyle/>
          <a:p>
            <a:fld id="{B5530BF4-7B44-4B4D-9799-7C2B90B3FD94}" type="slidenum">
              <a:rPr lang="en-US" smtClean="0"/>
              <a:t>‹#›</a:t>
            </a:fld>
            <a:endParaRPr lang="en-US"/>
          </a:p>
        </p:txBody>
      </p:sp>
    </p:spTree>
    <p:extLst>
      <p:ext uri="{BB962C8B-B14F-4D97-AF65-F5344CB8AC3E}">
        <p14:creationId xmlns:p14="http://schemas.microsoft.com/office/powerpoint/2010/main" val="17539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EC4DE4D-6038-F3AE-C24C-D3B1DD35E1D1}"/>
              </a:ext>
            </a:extLst>
          </p:cNvPr>
          <p:cNvSpPr>
            <a:spLocks noGrp="1"/>
          </p:cNvSpPr>
          <p:nvPr>
            <p:ph type="dt" sz="half" idx="10"/>
          </p:nvPr>
        </p:nvSpPr>
        <p:spPr/>
        <p:txBody>
          <a:bodyPr/>
          <a:lstStyle/>
          <a:p>
            <a:fld id="{C1CB4499-8C79-4273-9CCE-211C9459DB41}" type="datetime1">
              <a:rPr lang="en-US" smtClean="0"/>
              <a:t>6/27/24</a:t>
            </a:fld>
            <a:endParaRPr lang="en-US"/>
          </a:p>
        </p:txBody>
      </p:sp>
      <p:sp>
        <p:nvSpPr>
          <p:cNvPr id="3" name="页脚占位符 2">
            <a:extLst>
              <a:ext uri="{FF2B5EF4-FFF2-40B4-BE49-F238E27FC236}">
                <a16:creationId xmlns:a16="http://schemas.microsoft.com/office/drawing/2014/main" id="{8EBE8DD2-B62B-7B5B-B6E9-094460D32077}"/>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FC46E2D-48CE-0449-E864-4BC288C9301B}"/>
              </a:ext>
            </a:extLst>
          </p:cNvPr>
          <p:cNvSpPr>
            <a:spLocks noGrp="1"/>
          </p:cNvSpPr>
          <p:nvPr>
            <p:ph type="sldNum" sz="quarter" idx="12"/>
          </p:nvPr>
        </p:nvSpPr>
        <p:spPr/>
        <p:txBody>
          <a:bodyPr/>
          <a:lstStyle/>
          <a:p>
            <a:fld id="{B5530BF4-7B44-4B4D-9799-7C2B90B3FD94}" type="slidenum">
              <a:rPr lang="en-US" smtClean="0"/>
              <a:t>‹#›</a:t>
            </a:fld>
            <a:endParaRPr lang="en-US"/>
          </a:p>
        </p:txBody>
      </p:sp>
    </p:spTree>
    <p:extLst>
      <p:ext uri="{BB962C8B-B14F-4D97-AF65-F5344CB8AC3E}">
        <p14:creationId xmlns:p14="http://schemas.microsoft.com/office/powerpoint/2010/main" val="756996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8FC27-EF97-6441-97C9-5BE5B1D3A4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78485D8-431C-F43E-64FA-27B6A11588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A2F6F128-A44E-108E-C65A-0CC057BF8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CAE04A-5457-749A-D629-5D0D0F63B767}"/>
              </a:ext>
            </a:extLst>
          </p:cNvPr>
          <p:cNvSpPr>
            <a:spLocks noGrp="1"/>
          </p:cNvSpPr>
          <p:nvPr>
            <p:ph type="dt" sz="half" idx="10"/>
          </p:nvPr>
        </p:nvSpPr>
        <p:spPr/>
        <p:txBody>
          <a:bodyPr/>
          <a:lstStyle/>
          <a:p>
            <a:fld id="{94F7BA67-ADF8-498A-9F8D-BC5901E640CB}" type="datetime1">
              <a:rPr lang="en-US" smtClean="0"/>
              <a:t>6/27/24</a:t>
            </a:fld>
            <a:endParaRPr lang="en-US"/>
          </a:p>
        </p:txBody>
      </p:sp>
      <p:sp>
        <p:nvSpPr>
          <p:cNvPr id="6" name="页脚占位符 5">
            <a:extLst>
              <a:ext uri="{FF2B5EF4-FFF2-40B4-BE49-F238E27FC236}">
                <a16:creationId xmlns:a16="http://schemas.microsoft.com/office/drawing/2014/main" id="{AD059630-8FA0-133C-C422-D1CA9B2888D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96FA18E2-D0E6-4584-864F-3FFE66377CAC}"/>
              </a:ext>
            </a:extLst>
          </p:cNvPr>
          <p:cNvSpPr>
            <a:spLocks noGrp="1"/>
          </p:cNvSpPr>
          <p:nvPr>
            <p:ph type="sldNum" sz="quarter" idx="12"/>
          </p:nvPr>
        </p:nvSpPr>
        <p:spPr/>
        <p:txBody>
          <a:bodyPr/>
          <a:lstStyle/>
          <a:p>
            <a:fld id="{B5530BF4-7B44-4B4D-9799-7C2B90B3FD94}" type="slidenum">
              <a:rPr lang="en-US" smtClean="0"/>
              <a:t>‹#›</a:t>
            </a:fld>
            <a:endParaRPr lang="en-US"/>
          </a:p>
        </p:txBody>
      </p:sp>
    </p:spTree>
    <p:extLst>
      <p:ext uri="{BB962C8B-B14F-4D97-AF65-F5344CB8AC3E}">
        <p14:creationId xmlns:p14="http://schemas.microsoft.com/office/powerpoint/2010/main" val="374149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4A93D-06AE-01EF-5C03-C792471CFF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33B5F568-EF0D-18FE-FC81-31CC8AFE29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624BD0D-ECF4-B8EE-4826-922B40FB5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4FFE7B-F87E-3CC0-3917-0F4AD1DA97D4}"/>
              </a:ext>
            </a:extLst>
          </p:cNvPr>
          <p:cNvSpPr>
            <a:spLocks noGrp="1"/>
          </p:cNvSpPr>
          <p:nvPr>
            <p:ph type="dt" sz="half" idx="10"/>
          </p:nvPr>
        </p:nvSpPr>
        <p:spPr/>
        <p:txBody>
          <a:bodyPr/>
          <a:lstStyle/>
          <a:p>
            <a:fld id="{337C39F0-73EA-479C-AD25-A7090D5D5012}" type="datetime1">
              <a:rPr lang="en-US" smtClean="0"/>
              <a:t>6/27/24</a:t>
            </a:fld>
            <a:endParaRPr lang="en-US"/>
          </a:p>
        </p:txBody>
      </p:sp>
      <p:sp>
        <p:nvSpPr>
          <p:cNvPr id="6" name="页脚占位符 5">
            <a:extLst>
              <a:ext uri="{FF2B5EF4-FFF2-40B4-BE49-F238E27FC236}">
                <a16:creationId xmlns:a16="http://schemas.microsoft.com/office/drawing/2014/main" id="{D04F5313-8351-D4FB-DE35-ECA18BB21E6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8D0A6FF-62F0-7646-C71A-D2D1ADE9A5A5}"/>
              </a:ext>
            </a:extLst>
          </p:cNvPr>
          <p:cNvSpPr>
            <a:spLocks noGrp="1"/>
          </p:cNvSpPr>
          <p:nvPr>
            <p:ph type="sldNum" sz="quarter" idx="12"/>
          </p:nvPr>
        </p:nvSpPr>
        <p:spPr/>
        <p:txBody>
          <a:bodyPr/>
          <a:lstStyle/>
          <a:p>
            <a:fld id="{B5530BF4-7B44-4B4D-9799-7C2B90B3FD94}" type="slidenum">
              <a:rPr lang="en-US" smtClean="0"/>
              <a:t>‹#›</a:t>
            </a:fld>
            <a:endParaRPr lang="en-US"/>
          </a:p>
        </p:txBody>
      </p:sp>
    </p:spTree>
    <p:extLst>
      <p:ext uri="{BB962C8B-B14F-4D97-AF65-F5344CB8AC3E}">
        <p14:creationId xmlns:p14="http://schemas.microsoft.com/office/powerpoint/2010/main" val="4250631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B827017-C837-4343-6FA3-DA7B9627AE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DDC0B6CA-1DB9-D3A1-B797-C7D5BED9D6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7B036C5E-FC85-288E-E501-4DE0779C5A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E5D610-BBE6-4D88-973B-671EB7CA3B18}" type="datetime1">
              <a:rPr lang="en-US" smtClean="0"/>
              <a:t>6/27/24</a:t>
            </a:fld>
            <a:endParaRPr lang="en-US"/>
          </a:p>
        </p:txBody>
      </p:sp>
      <p:sp>
        <p:nvSpPr>
          <p:cNvPr id="5" name="页脚占位符 4">
            <a:extLst>
              <a:ext uri="{FF2B5EF4-FFF2-40B4-BE49-F238E27FC236}">
                <a16:creationId xmlns:a16="http://schemas.microsoft.com/office/drawing/2014/main" id="{015B50FE-8606-E4E4-CDAB-2693C28F9A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灯片编号占位符 5">
            <a:extLst>
              <a:ext uri="{FF2B5EF4-FFF2-40B4-BE49-F238E27FC236}">
                <a16:creationId xmlns:a16="http://schemas.microsoft.com/office/drawing/2014/main" id="{DE7009B0-4535-663E-D0EB-4E5498272A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530BF4-7B44-4B4D-9799-7C2B90B3FD94}" type="slidenum">
              <a:rPr lang="en-US" smtClean="0"/>
              <a:t>‹#›</a:t>
            </a:fld>
            <a:endParaRPr lang="en-US"/>
          </a:p>
        </p:txBody>
      </p:sp>
    </p:spTree>
    <p:extLst>
      <p:ext uri="{BB962C8B-B14F-4D97-AF65-F5344CB8AC3E}">
        <p14:creationId xmlns:p14="http://schemas.microsoft.com/office/powerpoint/2010/main" val="1260597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odhistoricaldata.com/download/SectorIndustries.csv"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91414-4B2A-13B7-6549-4C92CB70A77F}"/>
              </a:ext>
            </a:extLst>
          </p:cNvPr>
          <p:cNvSpPr>
            <a:spLocks noGrp="1"/>
          </p:cNvSpPr>
          <p:nvPr>
            <p:ph type="ctrTitle"/>
          </p:nvPr>
        </p:nvSpPr>
        <p:spPr>
          <a:xfrm>
            <a:off x="1413164" y="1397001"/>
            <a:ext cx="9254836" cy="1655762"/>
          </a:xfrm>
        </p:spPr>
        <p:txBody>
          <a:bodyPr/>
          <a:lstStyle/>
          <a:p>
            <a:endParaRPr lang="en-US" dirty="0"/>
          </a:p>
        </p:txBody>
      </p:sp>
      <p:sp>
        <p:nvSpPr>
          <p:cNvPr id="3" name="副标题 2">
            <a:extLst>
              <a:ext uri="{FF2B5EF4-FFF2-40B4-BE49-F238E27FC236}">
                <a16:creationId xmlns:a16="http://schemas.microsoft.com/office/drawing/2014/main" id="{45ED740D-8934-4D02-ACA3-8D45E89904DF}"/>
              </a:ext>
            </a:extLst>
          </p:cNvPr>
          <p:cNvSpPr>
            <a:spLocks noGrp="1"/>
          </p:cNvSpPr>
          <p:nvPr>
            <p:ph type="subTitle" idx="1"/>
          </p:nvPr>
        </p:nvSpPr>
        <p:spPr>
          <a:xfrm>
            <a:off x="4037610" y="3429000"/>
            <a:ext cx="4005943" cy="1655762"/>
          </a:xfrm>
        </p:spPr>
        <p:txBody>
          <a:bodyPr>
            <a:normAutofit/>
          </a:bodyPr>
          <a:lstStyle/>
          <a:p>
            <a:r>
              <a:rPr lang="en-US" sz="1800" dirty="0">
                <a:latin typeface="Times New Roman" panose="02020603050405020304" pitchFamily="18" charset="0"/>
                <a:cs typeface="Times New Roman" panose="02020603050405020304" pitchFamily="18" charset="0"/>
              </a:rPr>
              <a:t>Work by: </a:t>
            </a:r>
            <a:r>
              <a:rPr lang="en-US" sz="1800" i="1" dirty="0" err="1">
                <a:latin typeface="Times New Roman" panose="02020603050405020304" pitchFamily="18" charset="0"/>
                <a:cs typeface="Times New Roman" panose="02020603050405020304" pitchFamily="18" charset="0"/>
              </a:rPr>
              <a:t>Evgeny</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Maslennikov</a:t>
            </a:r>
            <a:r>
              <a:rPr lang="en-US" sz="1800" i="1" dirty="0">
                <a:latin typeface="Times New Roman" panose="02020603050405020304" pitchFamily="18" charset="0"/>
                <a:cs typeface="Times New Roman" panose="02020603050405020304" pitchFamily="18" charset="0"/>
              </a:rPr>
              <a:t>,</a:t>
            </a:r>
          </a:p>
          <a:p>
            <a:r>
              <a:rPr lang="en-US" sz="1800" i="1" dirty="0">
                <a:latin typeface="Times New Roman" panose="02020603050405020304" pitchFamily="18" charset="0"/>
                <a:cs typeface="Times New Roman" panose="02020603050405020304" pitchFamily="18" charset="0"/>
              </a:rPr>
              <a:t>Altman Ma,</a:t>
            </a:r>
          </a:p>
          <a:p>
            <a:r>
              <a:rPr lang="en-US" sz="1800" i="1" dirty="0" err="1">
                <a:latin typeface="Times New Roman" panose="02020603050405020304" pitchFamily="18" charset="0"/>
                <a:cs typeface="Times New Roman" panose="02020603050405020304" pitchFamily="18" charset="0"/>
              </a:rPr>
              <a:t>Siyu</a:t>
            </a:r>
            <a:r>
              <a:rPr lang="en-US" sz="1800" i="1" dirty="0">
                <a:latin typeface="Times New Roman" panose="02020603050405020304" pitchFamily="18" charset="0"/>
                <a:cs typeface="Times New Roman" panose="02020603050405020304" pitchFamily="18" charset="0"/>
              </a:rPr>
              <a:t> Ren</a:t>
            </a:r>
          </a:p>
          <a:p>
            <a:r>
              <a:rPr lang="en-US" sz="1800" dirty="0">
                <a:latin typeface="Times New Roman" panose="02020603050405020304" pitchFamily="18" charset="0"/>
                <a:cs typeface="Times New Roman" panose="02020603050405020304" pitchFamily="18" charset="0"/>
              </a:rPr>
              <a:t>In Jun. 2024</a:t>
            </a:r>
          </a:p>
          <a:p>
            <a:endParaRPr lang="en-US" dirty="0"/>
          </a:p>
        </p:txBody>
      </p:sp>
      <p:sp>
        <p:nvSpPr>
          <p:cNvPr id="4" name="灯片编号占位符 3">
            <a:extLst>
              <a:ext uri="{FF2B5EF4-FFF2-40B4-BE49-F238E27FC236}">
                <a16:creationId xmlns:a16="http://schemas.microsoft.com/office/drawing/2014/main" id="{49329EC1-366E-6F60-23B2-3D21FB05F747}"/>
              </a:ext>
            </a:extLst>
          </p:cNvPr>
          <p:cNvSpPr>
            <a:spLocks noGrp="1"/>
          </p:cNvSpPr>
          <p:nvPr>
            <p:ph type="sldNum" sz="quarter" idx="12"/>
          </p:nvPr>
        </p:nvSpPr>
        <p:spPr/>
        <p:txBody>
          <a:bodyPr/>
          <a:lstStyle/>
          <a:p>
            <a:fld id="{B5530BF4-7B44-4B4D-9799-7C2B90B3FD94}" type="slidenum">
              <a:rPr lang="en-US" smtClean="0"/>
              <a:t>1</a:t>
            </a:fld>
            <a:endParaRPr lang="en-US" dirty="0"/>
          </a:p>
        </p:txBody>
      </p:sp>
    </p:spTree>
    <p:extLst>
      <p:ext uri="{BB962C8B-B14F-4D97-AF65-F5344CB8AC3E}">
        <p14:creationId xmlns:p14="http://schemas.microsoft.com/office/powerpoint/2010/main" val="60141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Autofit/>
          </a:bodyPr>
          <a:lstStyle/>
          <a:p>
            <a:r>
              <a:rPr lang="en-US" sz="2900" dirty="0">
                <a:latin typeface="Times New Roman" panose="02020603050405020304" pitchFamily="18" charset="0"/>
                <a:cs typeface="Times New Roman" panose="02020603050405020304" pitchFamily="18" charset="0"/>
              </a:rPr>
              <a:t>Performance of Filtered Stocks in Basic Materials 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10</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18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10</a:t>
                      </a:r>
                    </a:p>
                  </a:txBody>
                  <a:tcPr/>
                </a:tc>
                <a:tc>
                  <a:txBody>
                    <a:bodyPr/>
                    <a:lstStyle/>
                    <a:p>
                      <a:r>
                        <a:rPr lang="en-US" dirty="0"/>
                        <a:t>12</a:t>
                      </a:r>
                    </a:p>
                  </a:txBody>
                  <a:tcPr/>
                </a:tc>
                <a:tc>
                  <a:txBody>
                    <a:bodyPr/>
                    <a:lstStyle/>
                    <a:p>
                      <a:r>
                        <a:rPr lang="en-US" dirty="0"/>
                        <a:t>14</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10</a:t>
                      </a:r>
                    </a:p>
                  </a:txBody>
                  <a:tcPr/>
                </a:tc>
                <a:tc>
                  <a:txBody>
                    <a:bodyPr/>
                    <a:lstStyle/>
                    <a:p>
                      <a:r>
                        <a:rPr lang="en-US" dirty="0"/>
                        <a:t>8</a:t>
                      </a:r>
                    </a:p>
                  </a:txBody>
                  <a:tcPr/>
                </a:tc>
                <a:tc>
                  <a:txBody>
                    <a:bodyPr/>
                    <a:lstStyle/>
                    <a:p>
                      <a:r>
                        <a:rPr lang="en-US" dirty="0"/>
                        <a:t>7</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3.40%</a:t>
                      </a:r>
                    </a:p>
                  </a:txBody>
                  <a:tcPr/>
                </a:tc>
                <a:tc>
                  <a:txBody>
                    <a:bodyPr/>
                    <a:lstStyle/>
                    <a:p>
                      <a:r>
                        <a:rPr lang="en-US" dirty="0"/>
                        <a:t>7.34%</a:t>
                      </a:r>
                    </a:p>
                  </a:txBody>
                  <a:tcPr/>
                </a:tc>
                <a:tc>
                  <a:txBody>
                    <a:bodyPr/>
                    <a:lstStyle/>
                    <a:p>
                      <a:r>
                        <a:rPr lang="en-US" dirty="0"/>
                        <a:t>28.21%</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780472" y="1933575"/>
            <a:ext cx="2673928"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Most Filtered Stocks have above-average returns rate in 60-day, 120-day and 1-year sector, higher than that of S&amp;P 500 factors.</a:t>
            </a:r>
          </a:p>
        </p:txBody>
      </p:sp>
      <p:pic>
        <p:nvPicPr>
          <p:cNvPr id="10" name="内容占位符 9" descr="图表, 瀑布图&#10;&#10;描述已自动生成">
            <a:extLst>
              <a:ext uri="{FF2B5EF4-FFF2-40B4-BE49-F238E27FC236}">
                <a16:creationId xmlns:a16="http://schemas.microsoft.com/office/drawing/2014/main" id="{331F57BA-B42E-7327-9A25-61967C5B41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4271" y="0"/>
            <a:ext cx="8517729" cy="4867275"/>
          </a:xfrm>
        </p:spPr>
      </p:pic>
      <p:sp>
        <p:nvSpPr>
          <p:cNvPr id="3" name="文本框 2">
            <a:extLst>
              <a:ext uri="{FF2B5EF4-FFF2-40B4-BE49-F238E27FC236}">
                <a16:creationId xmlns:a16="http://schemas.microsoft.com/office/drawing/2014/main" id="{12BE60D5-A064-FF15-B731-3DDB4EEE3722}"/>
              </a:ext>
            </a:extLst>
          </p:cNvPr>
          <p:cNvSpPr txBox="1"/>
          <p:nvPr/>
        </p:nvSpPr>
        <p:spPr>
          <a:xfrm>
            <a:off x="773545" y="4282500"/>
            <a:ext cx="3020368"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Returns are calculated simply by change in stock prices.</a:t>
            </a:r>
          </a:p>
        </p:txBody>
      </p:sp>
    </p:spTree>
    <p:extLst>
      <p:ext uri="{BB962C8B-B14F-4D97-AF65-F5344CB8AC3E}">
        <p14:creationId xmlns:p14="http://schemas.microsoft.com/office/powerpoint/2010/main" val="82337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表, 折线图&#10;&#10;描述已自动生成">
            <a:extLst>
              <a:ext uri="{FF2B5EF4-FFF2-40B4-BE49-F238E27FC236}">
                <a16:creationId xmlns:a16="http://schemas.microsoft.com/office/drawing/2014/main" id="{E40DDDCD-749B-4EA5-34A8-3DA9EFD32B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8450" y="0"/>
            <a:ext cx="7613550" cy="6098268"/>
          </a:xfrm>
        </p:spPr>
      </p:pic>
      <p:sp>
        <p:nvSpPr>
          <p:cNvPr id="4" name="灯片编号占位符 3">
            <a:extLst>
              <a:ext uri="{FF2B5EF4-FFF2-40B4-BE49-F238E27FC236}">
                <a16:creationId xmlns:a16="http://schemas.microsoft.com/office/drawing/2014/main" id="{2313ECB3-F192-663F-F48D-DF23377DE264}"/>
              </a:ext>
            </a:extLst>
          </p:cNvPr>
          <p:cNvSpPr>
            <a:spLocks noGrp="1"/>
          </p:cNvSpPr>
          <p:nvPr>
            <p:ph type="sldNum" sz="quarter" idx="12"/>
          </p:nvPr>
        </p:nvSpPr>
        <p:spPr/>
        <p:txBody>
          <a:bodyPr/>
          <a:lstStyle/>
          <a:p>
            <a:fld id="{B5530BF4-7B44-4B4D-9799-7C2B90B3FD94}" type="slidenum">
              <a:rPr lang="en-US" smtClean="0"/>
              <a:t>11</a:t>
            </a:fld>
            <a:endParaRPr lang="en-US"/>
          </a:p>
        </p:txBody>
      </p:sp>
      <p:sp>
        <p:nvSpPr>
          <p:cNvPr id="9" name="标题 1">
            <a:extLst>
              <a:ext uri="{FF2B5EF4-FFF2-40B4-BE49-F238E27FC236}">
                <a16:creationId xmlns:a16="http://schemas.microsoft.com/office/drawing/2014/main" id="{E9633C4E-6E25-DEE8-2CD6-9966687B0B57}"/>
              </a:ext>
            </a:extLst>
          </p:cNvPr>
          <p:cNvSpPr txBox="1">
            <a:spLocks/>
          </p:cNvSpPr>
          <p:nvPr/>
        </p:nvSpPr>
        <p:spPr>
          <a:xfrm>
            <a:off x="743400" y="540762"/>
            <a:ext cx="3244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Times New Roman" panose="02020603050405020304" pitchFamily="18" charset="0"/>
                <a:cs typeface="Times New Roman" panose="02020603050405020304" pitchFamily="18" charset="0"/>
              </a:rPr>
              <a:t>Performance of Filtered Stocks in Basic Materials Sector</a:t>
            </a:r>
          </a:p>
        </p:txBody>
      </p:sp>
      <p:sp>
        <p:nvSpPr>
          <p:cNvPr id="11" name="文本框 10">
            <a:extLst>
              <a:ext uri="{FF2B5EF4-FFF2-40B4-BE49-F238E27FC236}">
                <a16:creationId xmlns:a16="http://schemas.microsoft.com/office/drawing/2014/main" id="{72281526-40D9-85C4-D839-B5191D5C4B69}"/>
              </a:ext>
            </a:extLst>
          </p:cNvPr>
          <p:cNvSpPr txBox="1"/>
          <p:nvPr/>
        </p:nvSpPr>
        <p:spPr>
          <a:xfrm>
            <a:off x="422031" y="2292623"/>
            <a:ext cx="33862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1-year period starting from June 2023, the portfolio in Basic Materials had returns significantly higher than average in the first half year but got overlapped in the last few months.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0.065.</a:t>
            </a:r>
          </a:p>
        </p:txBody>
      </p:sp>
    </p:spTree>
    <p:extLst>
      <p:ext uri="{BB962C8B-B14F-4D97-AF65-F5344CB8AC3E}">
        <p14:creationId xmlns:p14="http://schemas.microsoft.com/office/powerpoint/2010/main" val="1943278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5667271" cy="1350631"/>
          </a:xfrm>
        </p:spPr>
        <p:txBody>
          <a:bodyPr>
            <a:normAutofit/>
          </a:bodyPr>
          <a:lstStyle/>
          <a:p>
            <a:r>
              <a:rPr lang="en-US" sz="3200" dirty="0">
                <a:latin typeface="Times New Roman" panose="02020603050405020304" pitchFamily="18" charset="0"/>
                <a:cs typeface="Times New Roman" panose="02020603050405020304" pitchFamily="18" charset="0"/>
              </a:rPr>
              <a:t>Communication Services 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altLang="zh-CN" sz="1800" b="1" i="1" dirty="0">
                <a:solidFill>
                  <a:srgbClr val="0070C0"/>
                </a:solidFill>
                <a:latin typeface="Times New Roman" panose="02020603050405020304" pitchFamily="18" charset="0"/>
                <a:cs typeface="Times New Roman" panose="02020603050405020304" pitchFamily="18" charset="0"/>
              </a:rPr>
              <a:t>302</a:t>
            </a:r>
            <a:r>
              <a:rPr lang="en-US" sz="1800" dirty="0">
                <a:latin typeface="Times New Roman" panose="02020603050405020304" pitchFamily="18" charset="0"/>
                <a:cs typeface="Times New Roman" panose="02020603050405020304" pitchFamily="18" charset="0"/>
              </a:rPr>
              <a:t> stocks in communication services sector, </a:t>
            </a:r>
            <a:r>
              <a:rPr lang="en-US" altLang="zh-CN" sz="1800" b="1" i="1" dirty="0">
                <a:solidFill>
                  <a:srgbClr val="0070C0"/>
                </a:solidFill>
                <a:latin typeface="Times New Roman" panose="02020603050405020304" pitchFamily="18" charset="0"/>
                <a:cs typeface="Times New Roman" panose="02020603050405020304" pitchFamily="18" charset="0"/>
              </a:rPr>
              <a:t>147</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7</a:t>
            </a:r>
            <a:r>
              <a:rPr lang="en-US" altLang="zh-CN" sz="1800" dirty="0">
                <a:latin typeface="Times New Roman" panose="02020603050405020304" pitchFamily="18" charset="0"/>
                <a:cs typeface="Times New Roman" panose="02020603050405020304" pitchFamily="18" charset="0"/>
              </a:rPr>
              <a:t> stocks </a:t>
            </a:r>
            <a:r>
              <a:rPr lang="en-US" sz="1800" dirty="0">
                <a:latin typeface="Times New Roman" panose="02020603050405020304" pitchFamily="18" charset="0"/>
                <a:cs typeface="Times New Roman" panose="02020603050405020304" pitchFamily="18" charset="0"/>
              </a:rPr>
              <a:t>lack EPS data; </a:t>
            </a:r>
            <a:r>
              <a:rPr lang="en-US" sz="1800" i="1"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stocks lack price data in a long period; </a:t>
            </a:r>
            <a:r>
              <a:rPr lang="en-US" altLang="zh-CN" sz="1800" i="1" dirty="0">
                <a:latin typeface="Times New Roman" panose="02020603050405020304" pitchFamily="18" charset="0"/>
                <a:cs typeface="Times New Roman" panose="02020603050405020304" pitchFamily="18" charset="0"/>
              </a:rPr>
              <a:t>40</a:t>
            </a:r>
            <a:r>
              <a:rPr lang="en-US" sz="1800" dirty="0">
                <a:latin typeface="Times New Roman" panose="02020603050405020304" pitchFamily="18" charset="0"/>
                <a:cs typeface="Times New Roman" panose="02020603050405020304" pitchFamily="18" charset="0"/>
              </a:rPr>
              <a:t> stocks lack debt data; </a:t>
            </a:r>
            <a:r>
              <a:rPr lang="en-US" altLang="zh-CN" sz="1800" i="1" dirty="0">
                <a:latin typeface="Times New Roman" panose="02020603050405020304" pitchFamily="18" charset="0"/>
                <a:cs typeface="Times New Roman" panose="02020603050405020304" pitchFamily="18" charset="0"/>
              </a:rPr>
              <a:t>18</a:t>
            </a:r>
            <a:r>
              <a:rPr lang="en-US" sz="1800" dirty="0">
                <a:latin typeface="Times New Roman" panose="02020603050405020304" pitchFamily="18" charset="0"/>
                <a:cs typeface="Times New Roman" panose="02020603050405020304" pitchFamily="18" charset="0"/>
              </a:rPr>
              <a:t> stocks lack shares data; </a:t>
            </a:r>
            <a:r>
              <a:rPr lang="en-US" sz="1800" i="1" dirty="0">
                <a:latin typeface="Times New Roman" panose="02020603050405020304" pitchFamily="18" charset="0"/>
                <a:cs typeface="Times New Roman" panose="02020603050405020304" pitchFamily="18" charset="0"/>
              </a:rPr>
              <a:t>1</a:t>
            </a:r>
            <a:r>
              <a:rPr lang="en-US" altLang="zh-CN" sz="1800" i="1" dirty="0">
                <a:latin typeface="Times New Roman" panose="02020603050405020304" pitchFamily="18" charset="0"/>
                <a:cs typeface="Times New Roman" panose="02020603050405020304" pitchFamily="18" charset="0"/>
              </a:rPr>
              <a:t>0</a:t>
            </a:r>
            <a:r>
              <a:rPr lang="en-US" sz="1800" dirty="0">
                <a:latin typeface="Times New Roman" panose="02020603050405020304" pitchFamily="18" charset="0"/>
                <a:cs typeface="Times New Roman" panose="02020603050405020304" pitchFamily="18" charset="0"/>
              </a:rPr>
              <a:t> stocks lack EBITDA data; 7</a:t>
            </a:r>
            <a:r>
              <a:rPr lang="en-US" altLang="zh-CN" sz="1800"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stocks paid zero dividend; </a:t>
            </a:r>
            <a:r>
              <a:rPr lang="en-US" altLang="zh-CN" sz="1800" i="1" dirty="0">
                <a:latin typeface="Times New Roman" panose="02020603050405020304" pitchFamily="18" charset="0"/>
                <a:cs typeface="Times New Roman" panose="02020603050405020304" pitchFamily="18" charset="0"/>
              </a:rPr>
              <a:t>4</a:t>
            </a:r>
            <a:r>
              <a:rPr lang="en-US" sz="1800" dirty="0">
                <a:latin typeface="Times New Roman" panose="02020603050405020304" pitchFamily="18" charset="0"/>
                <a:cs typeface="Times New Roman" panose="02020603050405020304" pitchFamily="18" charset="0"/>
              </a:rPr>
              <a:t> stocks lack FCF data.</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12</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3804510185"/>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altLang="zh-CN" dirty="0"/>
                        <a:t>7.73</a:t>
                      </a:r>
                      <a:endParaRPr lang="en-US" dirty="0"/>
                    </a:p>
                  </a:txBody>
                  <a:tcPr/>
                </a:tc>
                <a:tc>
                  <a:txBody>
                    <a:bodyPr/>
                    <a:lstStyle/>
                    <a:p>
                      <a:r>
                        <a:rPr lang="en-US" dirty="0"/>
                        <a:t>-</a:t>
                      </a:r>
                      <a:r>
                        <a:rPr lang="en-US" altLang="zh-CN" dirty="0"/>
                        <a:t>4.13</a:t>
                      </a:r>
                      <a:endParaRPr lang="en-US" dirty="0"/>
                    </a:p>
                  </a:txBody>
                  <a:tcPr/>
                </a:tc>
                <a:tc>
                  <a:txBody>
                    <a:bodyPr/>
                    <a:lstStyle/>
                    <a:p>
                      <a:r>
                        <a:rPr lang="en-US" altLang="zh-CN" dirty="0"/>
                        <a:t>2.67</a:t>
                      </a:r>
                      <a:endParaRPr lang="en-US" dirty="0"/>
                    </a:p>
                  </a:txBody>
                  <a:tcPr/>
                </a:tc>
                <a:tc>
                  <a:txBody>
                    <a:bodyPr/>
                    <a:lstStyle/>
                    <a:p>
                      <a:r>
                        <a:rPr lang="en-US" dirty="0"/>
                        <a:t>2.62</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altLang="zh-CN" dirty="0"/>
                        <a:t>35.66%</a:t>
                      </a:r>
                      <a:endParaRPr lang="en-US" dirty="0"/>
                    </a:p>
                  </a:txBody>
                  <a:tcPr/>
                </a:tc>
                <a:tc>
                  <a:txBody>
                    <a:bodyPr/>
                    <a:lstStyle/>
                    <a:p>
                      <a:r>
                        <a:rPr lang="en-US" dirty="0"/>
                        <a:t>0.00</a:t>
                      </a:r>
                      <a:r>
                        <a:rPr lang="en-US" altLang="zh-CN" dirty="0"/>
                        <a:t>%</a:t>
                      </a:r>
                      <a:endParaRPr lang="en-US" dirty="0"/>
                    </a:p>
                  </a:txBody>
                  <a:tcPr/>
                </a:tc>
                <a:tc>
                  <a:txBody>
                    <a:bodyPr/>
                    <a:lstStyle/>
                    <a:p>
                      <a:r>
                        <a:rPr lang="en-US" altLang="zh-CN" dirty="0"/>
                        <a:t>6.44%</a:t>
                      </a:r>
                      <a:endParaRPr lang="en-US" dirty="0"/>
                    </a:p>
                  </a:txBody>
                  <a:tcPr/>
                </a:tc>
                <a:tc>
                  <a:txBody>
                    <a:bodyPr/>
                    <a:lstStyle/>
                    <a:p>
                      <a:r>
                        <a:rPr lang="en-US" altLang="zh-CN" dirty="0"/>
                        <a:t>3.28%</a:t>
                      </a:r>
                      <a:endParaRPr lang="en-US" dirty="0"/>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altLang="zh-CN" dirty="0"/>
                        <a:t>22.37%</a:t>
                      </a:r>
                      <a:endParaRPr lang="en-US" dirty="0"/>
                    </a:p>
                  </a:txBody>
                  <a:tcPr/>
                </a:tc>
                <a:tc>
                  <a:txBody>
                    <a:bodyPr/>
                    <a:lstStyle/>
                    <a:p>
                      <a:r>
                        <a:rPr lang="en-US" dirty="0"/>
                        <a:t>-</a:t>
                      </a:r>
                      <a:r>
                        <a:rPr lang="en-US" altLang="zh-CN" dirty="0"/>
                        <a:t>22.52%</a:t>
                      </a:r>
                      <a:endParaRPr lang="en-US" dirty="0"/>
                    </a:p>
                  </a:txBody>
                  <a:tcPr/>
                </a:tc>
                <a:tc>
                  <a:txBody>
                    <a:bodyPr/>
                    <a:lstStyle/>
                    <a:p>
                      <a:r>
                        <a:rPr lang="en-US" altLang="zh-CN" dirty="0"/>
                        <a:t>3.20%</a:t>
                      </a:r>
                      <a:endParaRPr lang="en-US" dirty="0"/>
                    </a:p>
                  </a:txBody>
                  <a:tcPr/>
                </a:tc>
                <a:tc>
                  <a:txBody>
                    <a:bodyPr/>
                    <a:lstStyle/>
                    <a:p>
                      <a:r>
                        <a:rPr lang="en-US" altLang="zh-CN" dirty="0"/>
                        <a:t>3.93%</a:t>
                      </a:r>
                      <a:endParaRPr lang="en-US" dirty="0"/>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altLang="zh-CN" dirty="0"/>
                        <a:t>48.80%</a:t>
                      </a:r>
                      <a:endParaRPr lang="en-US" dirty="0"/>
                    </a:p>
                  </a:txBody>
                  <a:tcPr/>
                </a:tc>
                <a:tc>
                  <a:txBody>
                    <a:bodyPr/>
                    <a:lstStyle/>
                    <a:p>
                      <a:r>
                        <a:rPr lang="en-US" altLang="zh-CN" dirty="0"/>
                        <a:t>-30.11%</a:t>
                      </a:r>
                      <a:endParaRPr lang="en-US" dirty="0"/>
                    </a:p>
                  </a:txBody>
                  <a:tcPr/>
                </a:tc>
                <a:tc>
                  <a:txBody>
                    <a:bodyPr/>
                    <a:lstStyle/>
                    <a:p>
                      <a:r>
                        <a:rPr lang="en-US" altLang="zh-CN" dirty="0"/>
                        <a:t>7.99%</a:t>
                      </a:r>
                      <a:endParaRPr lang="en-US" dirty="0"/>
                    </a:p>
                  </a:txBody>
                  <a:tcPr/>
                </a:tc>
                <a:tc>
                  <a:txBody>
                    <a:bodyPr/>
                    <a:lstStyle/>
                    <a:p>
                      <a:r>
                        <a:rPr lang="en-US" altLang="zh-CN" dirty="0"/>
                        <a:t>7.48%</a:t>
                      </a:r>
                      <a:endParaRPr lang="en-US" dirty="0"/>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50</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60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19</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1492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885345" y="-284560"/>
            <a:ext cx="5842598" cy="1256739"/>
          </a:xfrm>
        </p:spPr>
        <p:txBody>
          <a:bodyPr>
            <a:normAutofit/>
          </a:bodyPr>
          <a:lstStyle/>
          <a:p>
            <a:r>
              <a:rPr lang="en-US" sz="3200" dirty="0">
                <a:latin typeface="Times New Roman" panose="02020603050405020304" pitchFamily="18" charset="0"/>
                <a:cs typeface="Times New Roman" panose="02020603050405020304" pitchFamily="18" charset="0"/>
              </a:rPr>
              <a:t>Communication Services 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13</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848263" y="639501"/>
            <a:ext cx="5948578"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3.2</a:t>
            </a:r>
            <a:r>
              <a:rPr lang="en-US" sz="1600" dirty="0">
                <a:latin typeface="Times New Roman" panose="02020603050405020304" pitchFamily="18" charset="0"/>
                <a:cs typeface="Times New Roman" panose="02020603050405020304" pitchFamily="18" charset="0"/>
              </a:rPr>
              <a:t>, compared to all </a:t>
            </a:r>
            <a:r>
              <a:rPr lang="en-US" altLang="zh-CN" sz="1600" dirty="0">
                <a:latin typeface="Times New Roman" panose="02020603050405020304" pitchFamily="18" charset="0"/>
                <a:cs typeface="Times New Roman" panose="02020603050405020304" pitchFamily="18" charset="0"/>
              </a:rPr>
              <a:t>147</a:t>
            </a:r>
            <a:r>
              <a:rPr lang="en-US" sz="1600" dirty="0">
                <a:latin typeface="Times New Roman" panose="02020603050405020304" pitchFamily="18" charset="0"/>
                <a:cs typeface="Times New Roman" panose="02020603050405020304" pitchFamily="18" charset="0"/>
              </a:rPr>
              <a:t>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4.13~7.73</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4%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240</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compared to all </a:t>
            </a:r>
            <a:r>
              <a:rPr lang="en-US" altLang="zh-CN" sz="1600" dirty="0">
                <a:latin typeface="Times New Roman" panose="02020603050405020304" pitchFamily="18" charset="0"/>
                <a:cs typeface="Times New Roman" panose="02020603050405020304" pitchFamily="18" charset="0"/>
              </a:rPr>
              <a:t>147</a:t>
            </a:r>
            <a:r>
              <a:rPr lang="en-US" sz="1600" dirty="0">
                <a:latin typeface="Times New Roman" panose="02020603050405020304" pitchFamily="18" charset="0"/>
                <a:cs typeface="Times New Roman" panose="02020603050405020304" pitchFamily="18" charset="0"/>
              </a:rPr>
              <a:t> stocks with a range of </a:t>
            </a:r>
            <a:r>
              <a:rPr lang="en-US" sz="1600" b="1" i="1" dirty="0">
                <a:solidFill>
                  <a:srgbClr val="FF0000"/>
                </a:solidFill>
                <a:latin typeface="Times New Roman" panose="02020603050405020304" pitchFamily="18" charset="0"/>
                <a:cs typeface="Times New Roman" panose="02020603050405020304" pitchFamily="18" charset="0"/>
              </a:rPr>
              <a:t>0</a:t>
            </a:r>
            <a:r>
              <a:rPr lang="en-US" altLang="zh-CN" sz="1600" b="1"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~0.3</a:t>
            </a:r>
            <a:r>
              <a:rPr lang="en-US" altLang="zh-CN" sz="1600" b="1" i="1" dirty="0">
                <a:solidFill>
                  <a:srgbClr val="FF0000"/>
                </a:solidFill>
                <a:latin typeface="Times New Roman" panose="02020603050405020304" pitchFamily="18" charset="0"/>
                <a:cs typeface="Times New Roman" panose="02020603050405020304" pitchFamily="18" charset="0"/>
              </a:rPr>
              <a:t>5.66%</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19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5</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a:t>
            </a:r>
            <a:r>
              <a:rPr lang="zh-CN" altLang="en-US" sz="1600" dirty="0">
                <a:latin typeface="Times New Roman" panose="02020603050405020304" pitchFamily="18" charset="0"/>
                <a:cs typeface="Times New Roman" panose="02020603050405020304" pitchFamily="18" charset="0"/>
              </a:rPr>
              <a:t>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73%</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compared to all stocks in </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22.52%</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22.37%</a:t>
            </a:r>
            <a:endParaRPr lang="en-US" sz="1600" b="1" i="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19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10</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and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167%</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30.11%</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48.8%</a:t>
            </a:r>
            <a:endParaRPr lang="en-US" sz="1600" b="1" i="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4475105-F25B-4646-72E9-3A2A0F0F98EA}"/>
              </a:ext>
            </a:extLst>
          </p:cNvPr>
          <p:cNvSpPr txBox="1"/>
          <p:nvPr/>
        </p:nvSpPr>
        <p:spPr>
          <a:xfrm>
            <a:off x="13979" y="4818115"/>
            <a:ext cx="1202400" cy="1938992"/>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*TLK, SKM and KT have been removed from the </a:t>
            </a:r>
            <a:r>
              <a:rPr lang="en-US" altLang="zh-CN" sz="1200" dirty="0">
                <a:latin typeface="Times New Roman" panose="02020603050405020304" pitchFamily="18" charset="0"/>
                <a:cs typeface="Times New Roman" panose="02020603050405020304" pitchFamily="18" charset="0"/>
              </a:rPr>
              <a:t>D</a:t>
            </a:r>
            <a:r>
              <a:rPr lang="en-US" sz="1200" dirty="0">
                <a:latin typeface="Times New Roman" panose="02020603050405020304" pitchFamily="18" charset="0"/>
                <a:cs typeface="Times New Roman" panose="02020603050405020304" pitchFamily="18" charset="0"/>
              </a:rPr>
              <a:t>ividend Yield plot and FCF Yield plot since their numbers are extremely high</a:t>
            </a:r>
          </a:p>
        </p:txBody>
      </p:sp>
      <p:pic>
        <p:nvPicPr>
          <p:cNvPr id="5" name="Picture 4" descr="A graph with red dots&#10;&#10;Description automatically generated">
            <a:extLst>
              <a:ext uri="{FF2B5EF4-FFF2-40B4-BE49-F238E27FC236}">
                <a16:creationId xmlns:a16="http://schemas.microsoft.com/office/drawing/2014/main" id="{D306328D-4CB1-B589-417F-0E9738EC7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203" y="0"/>
            <a:ext cx="4722061" cy="3024436"/>
          </a:xfrm>
          <a:prstGeom prst="rect">
            <a:avLst/>
          </a:prstGeom>
        </p:spPr>
      </p:pic>
      <p:pic>
        <p:nvPicPr>
          <p:cNvPr id="8" name="Picture 7" descr="A graph with blue dots&#10;&#10;Description automatically generated">
            <a:extLst>
              <a:ext uri="{FF2B5EF4-FFF2-40B4-BE49-F238E27FC236}">
                <a16:creationId xmlns:a16="http://schemas.microsoft.com/office/drawing/2014/main" id="{EFB75BCA-2F52-9A33-D96D-B1DEF6761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6379" y="3404009"/>
            <a:ext cx="5212347" cy="3452849"/>
          </a:xfrm>
          <a:prstGeom prst="rect">
            <a:avLst/>
          </a:prstGeom>
        </p:spPr>
      </p:pic>
      <p:pic>
        <p:nvPicPr>
          <p:cNvPr id="10" name="Picture 9" descr="A chart with green dots&#10;&#10;Description automatically generated">
            <a:extLst>
              <a:ext uri="{FF2B5EF4-FFF2-40B4-BE49-F238E27FC236}">
                <a16:creationId xmlns:a16="http://schemas.microsoft.com/office/drawing/2014/main" id="{4F025109-1373-9D6B-FEC5-628B96A5D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5762" y="3404009"/>
            <a:ext cx="5214072" cy="3453991"/>
          </a:xfrm>
          <a:prstGeom prst="rect">
            <a:avLst/>
          </a:prstGeom>
        </p:spPr>
      </p:pic>
    </p:spTree>
    <p:extLst>
      <p:ext uri="{BB962C8B-B14F-4D97-AF65-F5344CB8AC3E}">
        <p14:creationId xmlns:p14="http://schemas.microsoft.com/office/powerpoint/2010/main" val="4129144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Communication Services 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14</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extLst>
              <p:ext uri="{D42A27DB-BD31-4B8C-83A1-F6EECF244321}">
                <p14:modId xmlns:p14="http://schemas.microsoft.com/office/powerpoint/2010/main" val="1888469379"/>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19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9</a:t>
                      </a:r>
                    </a:p>
                  </a:txBody>
                  <a:tcPr/>
                </a:tc>
                <a:tc>
                  <a:txBody>
                    <a:bodyPr/>
                    <a:lstStyle/>
                    <a:p>
                      <a:r>
                        <a:rPr lang="en-US" dirty="0"/>
                        <a:t>9</a:t>
                      </a:r>
                    </a:p>
                  </a:txBody>
                  <a:tcPr/>
                </a:tc>
                <a:tc>
                  <a:txBody>
                    <a:bodyPr/>
                    <a:lstStyle/>
                    <a:p>
                      <a:r>
                        <a:rPr lang="en-US" dirty="0"/>
                        <a:t>11</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5</a:t>
                      </a:r>
                    </a:p>
                  </a:txBody>
                  <a:tcPr/>
                </a:tc>
                <a:tc>
                  <a:txBody>
                    <a:bodyPr/>
                    <a:lstStyle/>
                    <a:p>
                      <a:r>
                        <a:rPr lang="en-US" dirty="0"/>
                        <a:t>4</a:t>
                      </a:r>
                    </a:p>
                  </a:txBody>
                  <a:tcPr/>
                </a:tc>
                <a:tc>
                  <a:txBody>
                    <a:bodyPr/>
                    <a:lstStyle/>
                    <a:p>
                      <a:r>
                        <a:rPr lang="en-US" dirty="0"/>
                        <a:t>4</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2.40%</a:t>
                      </a:r>
                    </a:p>
                  </a:txBody>
                  <a:tcPr/>
                </a:tc>
                <a:tc>
                  <a:txBody>
                    <a:bodyPr/>
                    <a:lstStyle/>
                    <a:p>
                      <a:r>
                        <a:rPr lang="en-US" dirty="0"/>
                        <a:t>-1.09%</a:t>
                      </a:r>
                    </a:p>
                  </a:txBody>
                  <a:tcPr/>
                </a:tc>
                <a:tc>
                  <a:txBody>
                    <a:bodyPr/>
                    <a:lstStyle/>
                    <a:p>
                      <a:r>
                        <a:rPr lang="en-US" dirty="0"/>
                        <a:t>5.98%</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773545" y="2243756"/>
            <a:ext cx="2673928" cy="1323439"/>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Investment Portfolio performs badly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120-day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1-year period. </a:t>
            </a:r>
            <a:endParaRPr lang="en-US" sz="2000" dirty="0">
              <a:latin typeface="Times New Roman" panose="02020603050405020304" pitchFamily="18" charset="0"/>
              <a:cs typeface="Times New Roman" panose="02020603050405020304" pitchFamily="18" charset="0"/>
            </a:endParaRPr>
          </a:p>
        </p:txBody>
      </p:sp>
      <p:pic>
        <p:nvPicPr>
          <p:cNvPr id="6" name="Picture 5" descr="A graph of stock returns&#10;&#10;Description automatically generated with medium confidence">
            <a:extLst>
              <a:ext uri="{FF2B5EF4-FFF2-40B4-BE49-F238E27FC236}">
                <a16:creationId xmlns:a16="http://schemas.microsoft.com/office/drawing/2014/main" id="{5252243C-FCEB-32B7-2907-7FC2BA436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136" y="23070"/>
            <a:ext cx="7772400" cy="4441371"/>
          </a:xfrm>
          <a:prstGeom prst="rect">
            <a:avLst/>
          </a:prstGeom>
        </p:spPr>
      </p:pic>
    </p:spTree>
    <p:extLst>
      <p:ext uri="{BB962C8B-B14F-4D97-AF65-F5344CB8AC3E}">
        <p14:creationId xmlns:p14="http://schemas.microsoft.com/office/powerpoint/2010/main" val="2196005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313ECB3-F192-663F-F48D-DF23377DE264}"/>
              </a:ext>
            </a:extLst>
          </p:cNvPr>
          <p:cNvSpPr>
            <a:spLocks noGrp="1"/>
          </p:cNvSpPr>
          <p:nvPr>
            <p:ph type="sldNum" sz="quarter" idx="12"/>
          </p:nvPr>
        </p:nvSpPr>
        <p:spPr/>
        <p:txBody>
          <a:bodyPr/>
          <a:lstStyle/>
          <a:p>
            <a:fld id="{B5530BF4-7B44-4B4D-9799-7C2B90B3FD94}" type="slidenum">
              <a:rPr lang="en-US" smtClean="0"/>
              <a:t>15</a:t>
            </a:fld>
            <a:endParaRPr lang="en-US"/>
          </a:p>
        </p:txBody>
      </p:sp>
      <p:sp>
        <p:nvSpPr>
          <p:cNvPr id="9" name="标题 1">
            <a:extLst>
              <a:ext uri="{FF2B5EF4-FFF2-40B4-BE49-F238E27FC236}">
                <a16:creationId xmlns:a16="http://schemas.microsoft.com/office/drawing/2014/main" id="{E9633C4E-6E25-DEE8-2CD6-9966687B0B57}"/>
              </a:ext>
            </a:extLst>
          </p:cNvPr>
          <p:cNvSpPr txBox="1">
            <a:spLocks/>
          </p:cNvSpPr>
          <p:nvPr/>
        </p:nvSpPr>
        <p:spPr>
          <a:xfrm>
            <a:off x="743400" y="540762"/>
            <a:ext cx="3244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Times New Roman" panose="02020603050405020304" pitchFamily="18" charset="0"/>
                <a:cs typeface="Times New Roman" panose="02020603050405020304" pitchFamily="18" charset="0"/>
              </a:rPr>
              <a:t>Performance of Filtered Stocks in </a:t>
            </a:r>
            <a:r>
              <a:rPr lang="en-US" sz="2800" dirty="0">
                <a:latin typeface="Times New Roman" panose="02020603050405020304" pitchFamily="18" charset="0"/>
                <a:cs typeface="Times New Roman" panose="02020603050405020304" pitchFamily="18" charset="0"/>
              </a:rPr>
              <a:t>Communication Services </a:t>
            </a:r>
            <a:r>
              <a:rPr lang="en-US" sz="2900" dirty="0">
                <a:latin typeface="Times New Roman" panose="02020603050405020304" pitchFamily="18" charset="0"/>
                <a:cs typeface="Times New Roman" panose="02020603050405020304" pitchFamily="18" charset="0"/>
              </a:rPr>
              <a:t>Sector</a:t>
            </a:r>
          </a:p>
        </p:txBody>
      </p:sp>
      <p:sp>
        <p:nvSpPr>
          <p:cNvPr id="11" name="文本框 10">
            <a:extLst>
              <a:ext uri="{FF2B5EF4-FFF2-40B4-BE49-F238E27FC236}">
                <a16:creationId xmlns:a16="http://schemas.microsoft.com/office/drawing/2014/main" id="{72281526-40D9-85C4-D839-B5191D5C4B69}"/>
              </a:ext>
            </a:extLst>
          </p:cNvPr>
          <p:cNvSpPr txBox="1"/>
          <p:nvPr/>
        </p:nvSpPr>
        <p:spPr>
          <a:xfrm>
            <a:off x="422031" y="2292623"/>
            <a:ext cx="33862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1-year period starting from June 2023, the returns of the portfolio has a trend like market average in the first half year but became far behind since the beginning of 2024.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0.032.</a:t>
            </a:r>
          </a:p>
        </p:txBody>
      </p:sp>
      <p:pic>
        <p:nvPicPr>
          <p:cNvPr id="7" name="内容占位符 6" descr="图表, 折线图&#10;&#10;描述已自动生成">
            <a:extLst>
              <a:ext uri="{FF2B5EF4-FFF2-40B4-BE49-F238E27FC236}">
                <a16:creationId xmlns:a16="http://schemas.microsoft.com/office/drawing/2014/main" id="{D5DA6A61-0187-44F4-FAC4-F2050EFBBD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7472" y="0"/>
            <a:ext cx="7726032" cy="6188364"/>
          </a:xfrm>
        </p:spPr>
      </p:pic>
    </p:spTree>
    <p:extLst>
      <p:ext uri="{BB962C8B-B14F-4D97-AF65-F5344CB8AC3E}">
        <p14:creationId xmlns:p14="http://schemas.microsoft.com/office/powerpoint/2010/main" val="4005573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4481565" cy="1350631"/>
          </a:xfrm>
        </p:spPr>
        <p:txBody>
          <a:bodyPr>
            <a:normAutofit/>
          </a:bodyPr>
          <a:lstStyle/>
          <a:p>
            <a:r>
              <a:rPr lang="en-US" sz="3200" dirty="0">
                <a:latin typeface="Times New Roman" panose="02020603050405020304" pitchFamily="18" charset="0"/>
                <a:cs typeface="Times New Roman" panose="02020603050405020304" pitchFamily="18" charset="0"/>
              </a:rPr>
              <a:t>Conglomerates 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sz="1800" b="1" i="1" dirty="0">
                <a:solidFill>
                  <a:srgbClr val="0070C0"/>
                </a:solidFill>
                <a:latin typeface="Times New Roman" panose="02020603050405020304" pitchFamily="18" charset="0"/>
                <a:cs typeface="Times New Roman" panose="02020603050405020304" pitchFamily="18" charset="0"/>
              </a:rPr>
              <a:t>29</a:t>
            </a:r>
            <a:r>
              <a:rPr lang="en-US" sz="1800" dirty="0">
                <a:latin typeface="Times New Roman" panose="02020603050405020304" pitchFamily="18" charset="0"/>
                <a:cs typeface="Times New Roman" panose="02020603050405020304" pitchFamily="18" charset="0"/>
              </a:rPr>
              <a:t> stocks in conglomerates sector, </a:t>
            </a:r>
            <a:r>
              <a:rPr lang="en-US" sz="1800" b="1" i="1" dirty="0">
                <a:solidFill>
                  <a:srgbClr val="0070C0"/>
                </a:solidFill>
                <a:latin typeface="Times New Roman" panose="02020603050405020304" pitchFamily="18" charset="0"/>
                <a:cs typeface="Times New Roman" panose="02020603050405020304" pitchFamily="18" charset="0"/>
              </a:rPr>
              <a:t>18</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3</a:t>
            </a:r>
            <a:r>
              <a:rPr lang="en-US" altLang="zh-CN" sz="1800" dirty="0">
                <a:latin typeface="Times New Roman" panose="02020603050405020304" pitchFamily="18" charset="0"/>
                <a:cs typeface="Times New Roman" panose="02020603050405020304" pitchFamily="18" charset="0"/>
              </a:rPr>
              <a:t> stocks </a:t>
            </a:r>
            <a:r>
              <a:rPr lang="en-US" sz="1800" dirty="0">
                <a:latin typeface="Times New Roman" panose="02020603050405020304" pitchFamily="18" charset="0"/>
                <a:cs typeface="Times New Roman" panose="02020603050405020304" pitchFamily="18" charset="0"/>
              </a:rPr>
              <a:t>lack EPS data;  </a:t>
            </a:r>
            <a:r>
              <a:rPr lang="en-US" sz="1800" i="1"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stocks lack shares data; </a:t>
            </a:r>
            <a:r>
              <a:rPr lang="en-US" sz="1800" i="1" dirty="0">
                <a:latin typeface="Times New Roman" panose="02020603050405020304" pitchFamily="18" charset="0"/>
                <a:cs typeface="Times New Roman" panose="02020603050405020304" pitchFamily="18" charset="0"/>
              </a:rPr>
              <a:t>5</a:t>
            </a:r>
            <a:r>
              <a:rPr lang="en-US" sz="1800" dirty="0">
                <a:latin typeface="Times New Roman" panose="02020603050405020304" pitchFamily="18" charset="0"/>
                <a:cs typeface="Times New Roman" panose="02020603050405020304" pitchFamily="18" charset="0"/>
              </a:rPr>
              <a:t> stocks paid zero dividend; </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16</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1864229682"/>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dirty="0"/>
                        <a:t>8.21</a:t>
                      </a:r>
                    </a:p>
                  </a:txBody>
                  <a:tcPr/>
                </a:tc>
                <a:tc>
                  <a:txBody>
                    <a:bodyPr/>
                    <a:lstStyle/>
                    <a:p>
                      <a:r>
                        <a:rPr lang="en-US" dirty="0"/>
                        <a:t>-3.87</a:t>
                      </a:r>
                    </a:p>
                  </a:txBody>
                  <a:tcPr/>
                </a:tc>
                <a:tc>
                  <a:txBody>
                    <a:bodyPr/>
                    <a:lstStyle/>
                    <a:p>
                      <a:r>
                        <a:rPr lang="en-US" dirty="0"/>
                        <a:t>2.61</a:t>
                      </a:r>
                    </a:p>
                  </a:txBody>
                  <a:tcPr/>
                </a:tc>
                <a:tc>
                  <a:txBody>
                    <a:bodyPr/>
                    <a:lstStyle/>
                    <a:p>
                      <a:r>
                        <a:rPr lang="en-US" dirty="0"/>
                        <a:t>2.91</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altLang="zh-CN" dirty="0"/>
                        <a:t>8.13%</a:t>
                      </a:r>
                      <a:endParaRPr lang="en-US" dirty="0"/>
                    </a:p>
                  </a:txBody>
                  <a:tcPr/>
                </a:tc>
                <a:tc>
                  <a:txBody>
                    <a:bodyPr/>
                    <a:lstStyle/>
                    <a:p>
                      <a:r>
                        <a:rPr lang="en-US" dirty="0"/>
                        <a:t>0.</a:t>
                      </a:r>
                      <a:r>
                        <a:rPr lang="en-US" altLang="zh-CN" dirty="0"/>
                        <a:t>29%</a:t>
                      </a:r>
                      <a:endParaRPr lang="en-US" dirty="0"/>
                    </a:p>
                  </a:txBody>
                  <a:tcPr/>
                </a:tc>
                <a:tc>
                  <a:txBody>
                    <a:bodyPr/>
                    <a:lstStyle/>
                    <a:p>
                      <a:r>
                        <a:rPr lang="en-US" altLang="zh-CN" dirty="0"/>
                        <a:t>2.68%</a:t>
                      </a:r>
                      <a:endParaRPr lang="en-US" dirty="0"/>
                    </a:p>
                  </a:txBody>
                  <a:tcPr/>
                </a:tc>
                <a:tc>
                  <a:txBody>
                    <a:bodyPr/>
                    <a:lstStyle/>
                    <a:p>
                      <a:r>
                        <a:rPr lang="en-US" altLang="zh-CN" dirty="0"/>
                        <a:t>2.08%</a:t>
                      </a:r>
                      <a:endParaRPr lang="en-US" dirty="0"/>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altLang="zh-CN" dirty="0"/>
                        <a:t>16.32%</a:t>
                      </a:r>
                      <a:endParaRPr lang="en-US" dirty="0"/>
                    </a:p>
                  </a:txBody>
                  <a:tcPr/>
                </a:tc>
                <a:tc>
                  <a:txBody>
                    <a:bodyPr/>
                    <a:lstStyle/>
                    <a:p>
                      <a:r>
                        <a:rPr lang="en-US" altLang="zh-CN" dirty="0"/>
                        <a:t>2.83%</a:t>
                      </a:r>
                      <a:endParaRPr lang="en-US" dirty="0"/>
                    </a:p>
                  </a:txBody>
                  <a:tcPr/>
                </a:tc>
                <a:tc>
                  <a:txBody>
                    <a:bodyPr/>
                    <a:lstStyle/>
                    <a:p>
                      <a:r>
                        <a:rPr lang="en-US" altLang="zh-CN" dirty="0"/>
                        <a:t>8.36%</a:t>
                      </a:r>
                      <a:endParaRPr lang="en-US" dirty="0"/>
                    </a:p>
                  </a:txBody>
                  <a:tcPr/>
                </a:tc>
                <a:tc>
                  <a:txBody>
                    <a:bodyPr/>
                    <a:lstStyle/>
                    <a:p>
                      <a:r>
                        <a:rPr lang="en-US" altLang="zh-CN" dirty="0"/>
                        <a:t>8.56%</a:t>
                      </a:r>
                      <a:endParaRPr lang="en-US" dirty="0"/>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altLang="zh-CN" dirty="0"/>
                        <a:t>13.4%</a:t>
                      </a:r>
                      <a:endParaRPr lang="en-US" dirty="0"/>
                    </a:p>
                  </a:txBody>
                  <a:tcPr/>
                </a:tc>
                <a:tc>
                  <a:txBody>
                    <a:bodyPr/>
                    <a:lstStyle/>
                    <a:p>
                      <a:r>
                        <a:rPr lang="en-US" dirty="0"/>
                        <a:t>-9.53%</a:t>
                      </a:r>
                    </a:p>
                  </a:txBody>
                  <a:tcPr/>
                </a:tc>
                <a:tc>
                  <a:txBody>
                    <a:bodyPr/>
                    <a:lstStyle/>
                    <a:p>
                      <a:r>
                        <a:rPr lang="en-US" dirty="0"/>
                        <a:t>4.35%</a:t>
                      </a:r>
                    </a:p>
                  </a:txBody>
                  <a:tcPr/>
                </a:tc>
                <a:tc>
                  <a:txBody>
                    <a:bodyPr/>
                    <a:lstStyle/>
                    <a:p>
                      <a:r>
                        <a:rPr lang="en-US" dirty="0"/>
                        <a:t>4.26%</a:t>
                      </a:r>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15</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4</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6</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19660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658489" y="-233334"/>
            <a:ext cx="5340180" cy="1256739"/>
          </a:xfrm>
        </p:spPr>
        <p:txBody>
          <a:bodyPr>
            <a:normAutofit/>
          </a:bodyPr>
          <a:lstStyle/>
          <a:p>
            <a:r>
              <a:rPr lang="en-US" sz="3200" dirty="0">
                <a:latin typeface="Times New Roman" panose="02020603050405020304" pitchFamily="18" charset="0"/>
                <a:cs typeface="Times New Roman" panose="02020603050405020304" pitchFamily="18" charset="0"/>
              </a:rPr>
              <a:t>Conglomerates 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17</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184679" y="685002"/>
            <a:ext cx="6103912" cy="288254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5</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 compared to all 1</a:t>
            </a:r>
            <a:r>
              <a:rPr lang="en-US" altLang="zh-CN" sz="1600" dirty="0">
                <a:latin typeface="Times New Roman" panose="02020603050405020304" pitchFamily="18" charset="0"/>
                <a:cs typeface="Times New Roman" panose="02020603050405020304" pitchFamily="18" charset="0"/>
              </a:rPr>
              <a:t>8</a:t>
            </a:r>
            <a:r>
              <a:rPr lang="en-US" sz="1600" dirty="0">
                <a:latin typeface="Times New Roman" panose="02020603050405020304" pitchFamily="18" charset="0"/>
                <a:cs typeface="Times New Roman" panose="02020603050405020304" pitchFamily="18" charset="0"/>
              </a:rPr>
              <a:t>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3.87</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8.21</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10%</a:t>
            </a:r>
            <a:r>
              <a:rPr lang="en-US" sz="1600" dirty="0">
                <a:latin typeface="Times New Roman" panose="02020603050405020304" pitchFamily="18" charset="0"/>
                <a:cs typeface="Times New Roman" panose="02020603050405020304" pitchFamily="18" charset="0"/>
              </a:rPr>
              <a:t>, compared to all </a:t>
            </a:r>
            <a:r>
              <a:rPr lang="en-US" altLang="zh-CN" sz="1600" dirty="0">
                <a:latin typeface="Times New Roman" panose="02020603050405020304" pitchFamily="18" charset="0"/>
                <a:cs typeface="Times New Roman" panose="02020603050405020304" pitchFamily="18" charset="0"/>
              </a:rPr>
              <a:t>18</a:t>
            </a:r>
            <a:r>
              <a:rPr lang="en-US" sz="1600" dirty="0">
                <a:latin typeface="Times New Roman" panose="02020603050405020304" pitchFamily="18" charset="0"/>
                <a:cs typeface="Times New Roman" panose="02020603050405020304" pitchFamily="18" charset="0"/>
              </a:rPr>
              <a:t> stocks with a range of </a:t>
            </a:r>
            <a:r>
              <a:rPr lang="en-US" sz="1600" b="1" i="1" dirty="0">
                <a:solidFill>
                  <a:srgbClr val="FF0000"/>
                </a:solidFill>
                <a:latin typeface="Times New Roman" panose="02020603050405020304" pitchFamily="18" charset="0"/>
                <a:cs typeface="Times New Roman" panose="02020603050405020304" pitchFamily="18" charset="0"/>
              </a:rPr>
              <a:t>0.29%~8.13%</a:t>
            </a:r>
            <a:r>
              <a:rPr lang="en-US" sz="16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6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4%</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16.2%</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2.83%~16.32%</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6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27%</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-9.53%~13.4%</a:t>
            </a: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pic>
        <p:nvPicPr>
          <p:cNvPr id="6" name="Picture 5" descr="A graph with red dots&#10;&#10;Description automatically generated">
            <a:extLst>
              <a:ext uri="{FF2B5EF4-FFF2-40B4-BE49-F238E27FC236}">
                <a16:creationId xmlns:a16="http://schemas.microsoft.com/office/drawing/2014/main" id="{3A37D466-7F9C-DE84-D9AD-BF1E7CA2B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177" y="0"/>
            <a:ext cx="4931847" cy="3405323"/>
          </a:xfrm>
          <a:prstGeom prst="rect">
            <a:avLst/>
          </a:prstGeom>
        </p:spPr>
      </p:pic>
      <p:pic>
        <p:nvPicPr>
          <p:cNvPr id="12" name="Picture 11" descr="A graph with green dots&#10;&#10;Description automatically generated">
            <a:extLst>
              <a:ext uri="{FF2B5EF4-FFF2-40B4-BE49-F238E27FC236}">
                <a16:creationId xmlns:a16="http://schemas.microsoft.com/office/drawing/2014/main" id="{28F2CC78-F1B1-9EED-5345-C69D816C3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488" y="3374858"/>
            <a:ext cx="4931846" cy="3507388"/>
          </a:xfrm>
          <a:prstGeom prst="rect">
            <a:avLst/>
          </a:prstGeom>
        </p:spPr>
      </p:pic>
      <p:pic>
        <p:nvPicPr>
          <p:cNvPr id="5" name="Picture 4" descr="A graph with blue dots&#10;&#10;Description automatically generated">
            <a:extLst>
              <a:ext uri="{FF2B5EF4-FFF2-40B4-BE49-F238E27FC236}">
                <a16:creationId xmlns:a16="http://schemas.microsoft.com/office/drawing/2014/main" id="{4CF0BE64-DD27-F06D-E69C-3E9627BF6C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700" y="3374857"/>
            <a:ext cx="4931846" cy="3507389"/>
          </a:xfrm>
          <a:prstGeom prst="rect">
            <a:avLst/>
          </a:prstGeom>
        </p:spPr>
      </p:pic>
    </p:spTree>
    <p:extLst>
      <p:ext uri="{BB962C8B-B14F-4D97-AF65-F5344CB8AC3E}">
        <p14:creationId xmlns:p14="http://schemas.microsoft.com/office/powerpoint/2010/main" val="3281610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Conglomerates 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18</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extLst>
              <p:ext uri="{D42A27DB-BD31-4B8C-83A1-F6EECF244321}">
                <p14:modId xmlns:p14="http://schemas.microsoft.com/office/powerpoint/2010/main" val="2130237856"/>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6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altLang="zh-CN" dirty="0"/>
                        <a:t>3</a:t>
                      </a:r>
                      <a:endParaRPr lang="en-US" dirty="0"/>
                    </a:p>
                  </a:txBody>
                  <a:tcPr/>
                </a:tc>
                <a:tc>
                  <a:txBody>
                    <a:bodyPr/>
                    <a:lstStyle/>
                    <a:p>
                      <a:r>
                        <a:rPr lang="en-US" altLang="zh-CN" dirty="0"/>
                        <a:t>4</a:t>
                      </a:r>
                      <a:endParaRPr lang="en-US" dirty="0"/>
                    </a:p>
                  </a:txBody>
                  <a:tcPr/>
                </a:tc>
                <a:tc>
                  <a:txBody>
                    <a:bodyPr/>
                    <a:lstStyle/>
                    <a:p>
                      <a:r>
                        <a:rPr lang="en-US" altLang="zh-CN" dirty="0"/>
                        <a:t>4</a:t>
                      </a:r>
                      <a:endParaRPr lang="en-US" dirty="0"/>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altLang="zh-CN" dirty="0"/>
                        <a:t>3</a:t>
                      </a:r>
                      <a:endParaRPr lang="en-US" dirty="0"/>
                    </a:p>
                  </a:txBody>
                  <a:tcPr/>
                </a:tc>
                <a:tc>
                  <a:txBody>
                    <a:bodyPr/>
                    <a:lstStyle/>
                    <a:p>
                      <a:r>
                        <a:rPr lang="en-US" altLang="zh-CN" dirty="0"/>
                        <a:t>3</a:t>
                      </a:r>
                      <a:endParaRPr lang="en-US" dirty="0"/>
                    </a:p>
                  </a:txBody>
                  <a:tcPr/>
                </a:tc>
                <a:tc>
                  <a:txBody>
                    <a:bodyPr/>
                    <a:lstStyle/>
                    <a:p>
                      <a:r>
                        <a:rPr lang="en-US" altLang="zh-CN" dirty="0"/>
                        <a:t>3</a:t>
                      </a:r>
                      <a:endParaRPr lang="en-US" dirty="0"/>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altLang="zh-CN" dirty="0"/>
                        <a:t>37</a:t>
                      </a:r>
                      <a:r>
                        <a:rPr lang="en-US" dirty="0"/>
                        <a:t>%</a:t>
                      </a:r>
                    </a:p>
                  </a:txBody>
                  <a:tcPr/>
                </a:tc>
                <a:tc>
                  <a:txBody>
                    <a:bodyPr/>
                    <a:lstStyle/>
                    <a:p>
                      <a:r>
                        <a:rPr lang="en-US" altLang="zh-CN" dirty="0"/>
                        <a:t>11</a:t>
                      </a:r>
                      <a:r>
                        <a:rPr lang="en-US" dirty="0"/>
                        <a:t>%</a:t>
                      </a:r>
                    </a:p>
                  </a:txBody>
                  <a:tcPr/>
                </a:tc>
                <a:tc>
                  <a:txBody>
                    <a:bodyPr/>
                    <a:lstStyle/>
                    <a:p>
                      <a:r>
                        <a:rPr lang="en-US" altLang="zh-CN" dirty="0"/>
                        <a:t>38</a:t>
                      </a:r>
                      <a:r>
                        <a:rPr lang="en-US" dirty="0"/>
                        <a:t>%</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altLang="zh-CN" dirty="0"/>
                        <a:t>3</a:t>
                      </a:r>
                      <a:r>
                        <a:rPr lang="en-US" dirty="0"/>
                        <a:t>%</a:t>
                      </a:r>
                    </a:p>
                  </a:txBody>
                  <a:tcPr/>
                </a:tc>
                <a:tc>
                  <a:txBody>
                    <a:bodyPr/>
                    <a:lstStyle/>
                    <a:p>
                      <a:r>
                        <a:rPr lang="en-US" altLang="zh-CN" dirty="0"/>
                        <a:t>4</a:t>
                      </a:r>
                      <a:r>
                        <a:rPr lang="en-US" dirty="0"/>
                        <a:t>%</a:t>
                      </a:r>
                    </a:p>
                  </a:txBody>
                  <a:tcPr/>
                </a:tc>
                <a:tc>
                  <a:txBody>
                    <a:bodyPr/>
                    <a:lstStyle/>
                    <a:p>
                      <a:r>
                        <a:rPr lang="en-US" altLang="zh-CN" dirty="0"/>
                        <a:t>12</a:t>
                      </a:r>
                      <a:r>
                        <a:rPr lang="en-US" dirty="0"/>
                        <a:t>%</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773545" y="2243756"/>
            <a:ext cx="2673928" cy="1938992"/>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Investment Portfolio performs very well in all three period, with returns much higher than S&amp;P 500 Factors.</a:t>
            </a:r>
            <a:endParaRPr lang="en-US" sz="2000" dirty="0">
              <a:latin typeface="Times New Roman" panose="02020603050405020304" pitchFamily="18" charset="0"/>
              <a:cs typeface="Times New Roman" panose="02020603050405020304" pitchFamily="18" charset="0"/>
            </a:endParaRPr>
          </a:p>
        </p:txBody>
      </p:sp>
      <p:pic>
        <p:nvPicPr>
          <p:cNvPr id="6" name="Picture 5" descr="A graph of different colored squares&#10;&#10;Description automatically generated">
            <a:extLst>
              <a:ext uri="{FF2B5EF4-FFF2-40B4-BE49-F238E27FC236}">
                <a16:creationId xmlns:a16="http://schemas.microsoft.com/office/drawing/2014/main" id="{CAE240CB-D79D-25B0-B665-F363FE32D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818" y="136525"/>
            <a:ext cx="7772400" cy="4441371"/>
          </a:xfrm>
          <a:prstGeom prst="rect">
            <a:avLst/>
          </a:prstGeom>
        </p:spPr>
      </p:pic>
    </p:spTree>
    <p:extLst>
      <p:ext uri="{BB962C8B-B14F-4D97-AF65-F5344CB8AC3E}">
        <p14:creationId xmlns:p14="http://schemas.microsoft.com/office/powerpoint/2010/main" val="187115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7884E5-CDC4-4252-0FA4-24F77A435173}"/>
              </a:ext>
            </a:extLst>
          </p:cNvPr>
          <p:cNvSpPr>
            <a:spLocks noGrp="1"/>
          </p:cNvSpPr>
          <p:nvPr>
            <p:ph type="sldNum" sz="quarter" idx="12"/>
          </p:nvPr>
        </p:nvSpPr>
        <p:spPr/>
        <p:txBody>
          <a:bodyPr/>
          <a:lstStyle/>
          <a:p>
            <a:fld id="{B5530BF4-7B44-4B4D-9799-7C2B90B3FD94}" type="slidenum">
              <a:rPr lang="en-US" smtClean="0"/>
              <a:t>19</a:t>
            </a:fld>
            <a:endParaRPr lang="en-US"/>
          </a:p>
        </p:txBody>
      </p:sp>
      <p:sp>
        <p:nvSpPr>
          <p:cNvPr id="12" name="标题 1">
            <a:extLst>
              <a:ext uri="{FF2B5EF4-FFF2-40B4-BE49-F238E27FC236}">
                <a16:creationId xmlns:a16="http://schemas.microsoft.com/office/drawing/2014/main" id="{9769E80D-994F-1207-2DB7-DE4D2FE2D87A}"/>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Conglomerates Sector</a:t>
            </a:r>
          </a:p>
        </p:txBody>
      </p:sp>
      <p:pic>
        <p:nvPicPr>
          <p:cNvPr id="14" name="Picture 13" descr="A graph of a graph with numbers and lines&#10;&#10;Description automatically generated with medium confidence">
            <a:extLst>
              <a:ext uri="{FF2B5EF4-FFF2-40B4-BE49-F238E27FC236}">
                <a16:creationId xmlns:a16="http://schemas.microsoft.com/office/drawing/2014/main" id="{245A3A6D-E035-BBDC-AB5B-68A6F0638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4" y="0"/>
            <a:ext cx="7772400" cy="6224238"/>
          </a:xfrm>
          <a:prstGeom prst="rect">
            <a:avLst/>
          </a:prstGeom>
        </p:spPr>
      </p:pic>
      <p:sp>
        <p:nvSpPr>
          <p:cNvPr id="15" name="文本框 10">
            <a:extLst>
              <a:ext uri="{FF2B5EF4-FFF2-40B4-BE49-F238E27FC236}">
                <a16:creationId xmlns:a16="http://schemas.microsoft.com/office/drawing/2014/main" id="{63C50057-FBA6-BB64-8B7A-1FB463A5ED3B}"/>
              </a:ext>
            </a:extLst>
          </p:cNvPr>
          <p:cNvSpPr txBox="1"/>
          <p:nvPr/>
        </p:nvSpPr>
        <p:spPr>
          <a:xfrm>
            <a:off x="422031" y="2292623"/>
            <a:ext cx="3386294"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 the </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year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period,</a:t>
            </a:r>
            <a:r>
              <a:rPr lang="en-US" dirty="0">
                <a:latin typeface="Times New Roman" panose="02020603050405020304" pitchFamily="18" charset="0"/>
                <a:cs typeface="Times New Roman" panose="02020603050405020304" pitchFamily="18" charset="0"/>
              </a:rPr>
              <a:t> the conglomerates sector is above the market average in the first three months. Also, outside the market average from November through January. Otherwise, it is very close to the market average.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0.071.</a:t>
            </a:r>
          </a:p>
        </p:txBody>
      </p:sp>
    </p:spTree>
    <p:extLst>
      <p:ext uri="{BB962C8B-B14F-4D97-AF65-F5344CB8AC3E}">
        <p14:creationId xmlns:p14="http://schemas.microsoft.com/office/powerpoint/2010/main" val="3618153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A4CAAF-124B-7FAC-D27A-1D6D1BC30D3A}"/>
              </a:ext>
            </a:extLst>
          </p:cNvPr>
          <p:cNvSpPr>
            <a:spLocks noGrp="1"/>
          </p:cNvSpPr>
          <p:nvPr>
            <p:ph type="sldNum" sz="quarter" idx="12"/>
          </p:nvPr>
        </p:nvSpPr>
        <p:spPr/>
        <p:txBody>
          <a:bodyPr/>
          <a:lstStyle/>
          <a:p>
            <a:fld id="{B5530BF4-7B44-4B4D-9799-7C2B90B3FD94}" type="slidenum">
              <a:rPr lang="en-US" smtClean="0"/>
              <a:t>2</a:t>
            </a:fld>
            <a:endParaRPr lang="en-US"/>
          </a:p>
        </p:txBody>
      </p:sp>
      <p:sp>
        <p:nvSpPr>
          <p:cNvPr id="6" name="标题 1">
            <a:extLst>
              <a:ext uri="{FF2B5EF4-FFF2-40B4-BE49-F238E27FC236}">
                <a16:creationId xmlns:a16="http://schemas.microsoft.com/office/drawing/2014/main" id="{10433770-CB61-AB8B-262D-BA2F318F77F3}"/>
              </a:ext>
            </a:extLst>
          </p:cNvPr>
          <p:cNvSpPr>
            <a:spLocks noGrp="1"/>
          </p:cNvSpPr>
          <p:nvPr>
            <p:ph type="title"/>
          </p:nvPr>
        </p:nvSpPr>
        <p:spPr>
          <a:xfrm>
            <a:off x="627184" y="-126835"/>
            <a:ext cx="10515600" cy="1325563"/>
          </a:xfrm>
        </p:spPr>
        <p:txBody>
          <a:bodyPr>
            <a:normAutofit/>
          </a:bodyPr>
          <a:lstStyle/>
          <a:p>
            <a:r>
              <a:rPr lang="en-US" altLang="zh-CN" sz="3200" dirty="0">
                <a:latin typeface="Times New Roman" panose="02020603050405020304" pitchFamily="18" charset="0"/>
                <a:cs typeface="Times New Roman" panose="02020603050405020304" pitchFamily="18" charset="0"/>
              </a:rPr>
              <a:t>Summary of Sectors Under Study</a:t>
            </a:r>
            <a:endParaRPr lang="en-US" sz="3200" dirty="0">
              <a:latin typeface="Times New Roman" panose="02020603050405020304" pitchFamily="18" charset="0"/>
              <a:cs typeface="Times New Roman" panose="02020603050405020304" pitchFamily="18" charset="0"/>
            </a:endParaRPr>
          </a:p>
        </p:txBody>
      </p:sp>
      <p:graphicFrame>
        <p:nvGraphicFramePr>
          <p:cNvPr id="9" name="内容占位符 4">
            <a:extLst>
              <a:ext uri="{FF2B5EF4-FFF2-40B4-BE49-F238E27FC236}">
                <a16:creationId xmlns:a16="http://schemas.microsoft.com/office/drawing/2014/main" id="{EA2B7AC5-E501-B8B6-3857-457B7D4EE152}"/>
              </a:ext>
            </a:extLst>
          </p:cNvPr>
          <p:cNvGraphicFramePr>
            <a:graphicFrameLocks noGrp="1"/>
          </p:cNvGraphicFramePr>
          <p:nvPr>
            <p:ph idx="1"/>
            <p:extLst>
              <p:ext uri="{D42A27DB-BD31-4B8C-83A1-F6EECF244321}">
                <p14:modId xmlns:p14="http://schemas.microsoft.com/office/powerpoint/2010/main" val="1567084343"/>
              </p:ext>
            </p:extLst>
          </p:nvPr>
        </p:nvGraphicFramePr>
        <p:xfrm>
          <a:off x="211017" y="949996"/>
          <a:ext cx="5884983" cy="3642127"/>
        </p:xfrm>
        <a:graphic>
          <a:graphicData uri="http://schemas.openxmlformats.org/drawingml/2006/table">
            <a:tbl>
              <a:tblPr>
                <a:tableStyleId>{5C22544A-7EE6-4342-B048-85BDC9FD1C3A}</a:tableStyleId>
              </a:tblPr>
              <a:tblGrid>
                <a:gridCol w="2830096">
                  <a:extLst>
                    <a:ext uri="{9D8B030D-6E8A-4147-A177-3AD203B41FA5}">
                      <a16:colId xmlns:a16="http://schemas.microsoft.com/office/drawing/2014/main" val="3253037311"/>
                    </a:ext>
                  </a:extLst>
                </a:gridCol>
                <a:gridCol w="1544680">
                  <a:extLst>
                    <a:ext uri="{9D8B030D-6E8A-4147-A177-3AD203B41FA5}">
                      <a16:colId xmlns:a16="http://schemas.microsoft.com/office/drawing/2014/main" val="1006532689"/>
                    </a:ext>
                  </a:extLst>
                </a:gridCol>
                <a:gridCol w="1510207">
                  <a:extLst>
                    <a:ext uri="{9D8B030D-6E8A-4147-A177-3AD203B41FA5}">
                      <a16:colId xmlns:a16="http://schemas.microsoft.com/office/drawing/2014/main" val="4073589171"/>
                    </a:ext>
                  </a:extLst>
                </a:gridCol>
              </a:tblGrid>
              <a:tr h="392058">
                <a:tc>
                  <a:txBody>
                    <a:bodyPr/>
                    <a:lstStyle/>
                    <a:p>
                      <a:pPr marL="0" algn="ctr" defTabSz="914400" rtl="0" eaLnBrk="1" fontAlgn="b" latinLnBrk="0" hangingPunct="1"/>
                      <a:r>
                        <a:rPr lang="en-US" altLang="zh-CN" sz="1400" b="1" kern="1200" dirty="0">
                          <a:solidFill>
                            <a:schemeClr val="lt1"/>
                          </a:solidFill>
                          <a:latin typeface="+mn-lt"/>
                          <a:ea typeface="+mn-ea"/>
                          <a:cs typeface="+mn-cs"/>
                        </a:rPr>
                        <a:t>*Sector</a:t>
                      </a:r>
                      <a:r>
                        <a:rPr lang="en-US" sz="1400" b="1" kern="1200" dirty="0">
                          <a:solidFill>
                            <a:schemeClr val="lt1"/>
                          </a:solidFill>
                          <a:latin typeface="+mn-lt"/>
                          <a:ea typeface="+mn-ea"/>
                          <a:cs typeface="+mn-cs"/>
                        </a:rPr>
                        <a:t> Name</a:t>
                      </a:r>
                    </a:p>
                  </a:txBody>
                  <a:tcPr marL="9525" marR="9525" marT="9525" marB="0" anchor="ctr" anchorCtr="1">
                    <a:solidFill>
                      <a:schemeClr val="tx2">
                        <a:lumMod val="75000"/>
                        <a:lumOff val="25000"/>
                      </a:schemeClr>
                    </a:solidFill>
                  </a:tcPr>
                </a:tc>
                <a:tc>
                  <a:txBody>
                    <a:bodyPr/>
                    <a:lstStyle/>
                    <a:p>
                      <a:pPr marL="0" algn="ctr" defTabSz="914400" rtl="0" eaLnBrk="1" fontAlgn="b" latinLnBrk="0" hangingPunct="1"/>
                      <a:r>
                        <a:rPr lang="en-US" sz="1400" b="1" kern="1200" dirty="0">
                          <a:solidFill>
                            <a:schemeClr val="lt1"/>
                          </a:solidFill>
                          <a:latin typeface="+mn-lt"/>
                          <a:ea typeface="+mn-ea"/>
                          <a:cs typeface="+mn-cs"/>
                        </a:rPr>
                        <a:t>No. Companies</a:t>
                      </a:r>
                    </a:p>
                  </a:txBody>
                  <a:tcPr marL="9525" marR="9525" marT="9525" marB="0" anchor="ctr" anchorCtr="1">
                    <a:solidFill>
                      <a:schemeClr val="tx2">
                        <a:lumMod val="75000"/>
                        <a:lumOff val="25000"/>
                      </a:schemeClr>
                    </a:solidFill>
                  </a:tcPr>
                </a:tc>
                <a:tc>
                  <a:txBody>
                    <a:bodyPr/>
                    <a:lstStyle/>
                    <a:p>
                      <a:pPr marL="0" algn="ctr" defTabSz="914400" rtl="0" eaLnBrk="1" fontAlgn="b" latinLnBrk="0" hangingPunct="1"/>
                      <a:r>
                        <a:rPr lang="en-US" sz="1400" b="1" kern="1200" dirty="0">
                          <a:solidFill>
                            <a:schemeClr val="lt1"/>
                          </a:solidFill>
                          <a:latin typeface="+mn-lt"/>
                          <a:ea typeface="+mn-ea"/>
                          <a:cs typeface="+mn-cs"/>
                        </a:rPr>
                        <a:t>**No. Company Into</a:t>
                      </a:r>
                      <a:r>
                        <a:rPr lang="en-US" altLang="zh-CN" sz="1400" b="1" kern="1200" dirty="0">
                          <a:solidFill>
                            <a:schemeClr val="lt1"/>
                          </a:solidFill>
                          <a:latin typeface="+mn-lt"/>
                          <a:ea typeface="+mn-ea"/>
                          <a:cs typeface="+mn-cs"/>
                        </a:rPr>
                        <a:t> Analysis</a:t>
                      </a:r>
                      <a:endParaRPr lang="en-US" sz="1400" b="1" kern="1200" dirty="0">
                        <a:solidFill>
                          <a:schemeClr val="lt1"/>
                        </a:solidFill>
                        <a:latin typeface="+mn-lt"/>
                        <a:ea typeface="+mn-ea"/>
                        <a:cs typeface="+mn-cs"/>
                      </a:endParaRPr>
                    </a:p>
                  </a:txBody>
                  <a:tcPr marL="9525" marR="9525" marT="9525" marB="0" anchor="b">
                    <a:solidFill>
                      <a:schemeClr val="tx2">
                        <a:lumMod val="75000"/>
                        <a:lumOff val="25000"/>
                      </a:schemeClr>
                    </a:solidFill>
                  </a:tcPr>
                </a:tc>
                <a:extLst>
                  <a:ext uri="{0D108BD9-81ED-4DB2-BD59-A6C34878D82A}">
                    <a16:rowId xmlns:a16="http://schemas.microsoft.com/office/drawing/2014/main" val="3432084175"/>
                  </a:ext>
                </a:extLst>
              </a:tr>
              <a:tr h="457195">
                <a:tc>
                  <a:txBody>
                    <a:bodyPr/>
                    <a:lstStyle/>
                    <a:p>
                      <a:pPr marL="0" algn="ctr" defTabSz="914400" rtl="0" eaLnBrk="1" fontAlgn="b" latinLnBrk="0" hangingPunct="1"/>
                      <a:r>
                        <a:rPr lang="en-US" sz="1200" b="1" kern="1200" dirty="0">
                          <a:solidFill>
                            <a:schemeClr val="lt1"/>
                          </a:solidFill>
                          <a:latin typeface="+mn-lt"/>
                          <a:ea typeface="+mn-ea"/>
                          <a:cs typeface="+mn-cs"/>
                        </a:rPr>
                        <a:t>Basic Materials</a:t>
                      </a:r>
                    </a:p>
                  </a:txBody>
                  <a:tcPr marL="9525" marR="9525" marT="9525" marB="0" anchor="ctr" anchorCtr="1">
                    <a:solidFill>
                      <a:schemeClr val="tx2">
                        <a:lumMod val="50000"/>
                        <a:lumOff val="50000"/>
                      </a:schemeClr>
                    </a:solidFill>
                  </a:tcPr>
                </a:tc>
                <a:tc>
                  <a:txBody>
                    <a:bodyPr/>
                    <a:lstStyle/>
                    <a:p>
                      <a:pPr algn="ctr" fontAlgn="b"/>
                      <a:r>
                        <a:rPr lang="en-US" sz="1400" b="0" i="0" dirty="0">
                          <a:solidFill>
                            <a:schemeClr val="tx1"/>
                          </a:solidFill>
                          <a:latin typeface="+mn-lt"/>
                          <a:cs typeface="Times New Roman" panose="02020603050405020304" pitchFamily="18" charset="0"/>
                        </a:rPr>
                        <a:t>353</a:t>
                      </a:r>
                      <a:endParaRPr lang="en-US" sz="1400" b="0" i="0" u="none" strike="noStrike" dirty="0">
                        <a:solidFill>
                          <a:schemeClr val="tx1"/>
                        </a:solidFill>
                        <a:effectLst/>
                        <a:latin typeface="+mn-lt"/>
                        <a:cs typeface="Times New Roman" panose="02020603050405020304" pitchFamily="18" charset="0"/>
                      </a:endParaRPr>
                    </a:p>
                  </a:txBody>
                  <a:tcPr marL="9525" marR="9525" marT="9525" marB="0" anchor="ctr" anchorCtr="1"/>
                </a:tc>
                <a:tc>
                  <a:txBody>
                    <a:bodyPr/>
                    <a:lstStyle/>
                    <a:p>
                      <a:pPr algn="ctr" fontAlgn="b"/>
                      <a:r>
                        <a:rPr lang="en-US" sz="1400" b="0" i="0" dirty="0">
                          <a:solidFill>
                            <a:schemeClr val="tx1"/>
                          </a:solidFill>
                          <a:latin typeface="+mn-lt"/>
                          <a:cs typeface="Times New Roman" panose="02020603050405020304" pitchFamily="18" charset="0"/>
                        </a:rPr>
                        <a:t>225</a:t>
                      </a:r>
                      <a:endParaRPr lang="en-US" sz="1400" b="0" i="0" u="none" strike="noStrike" dirty="0">
                        <a:solidFill>
                          <a:schemeClr val="tx1"/>
                        </a:solidFill>
                        <a:effectLst/>
                        <a:latin typeface="+mn-lt"/>
                        <a:cs typeface="Times New Roman" panose="02020603050405020304" pitchFamily="18" charset="0"/>
                      </a:endParaRPr>
                    </a:p>
                  </a:txBody>
                  <a:tcPr marL="9525" marR="9525" marT="9525" marB="0" anchor="ctr" anchorCtr="1"/>
                </a:tc>
                <a:extLst>
                  <a:ext uri="{0D108BD9-81ED-4DB2-BD59-A6C34878D82A}">
                    <a16:rowId xmlns:a16="http://schemas.microsoft.com/office/drawing/2014/main" val="2465578009"/>
                  </a:ext>
                </a:extLst>
              </a:tr>
              <a:tr h="457195">
                <a:tc>
                  <a:txBody>
                    <a:bodyPr/>
                    <a:lstStyle/>
                    <a:p>
                      <a:pPr marL="0" algn="ctr" defTabSz="914400" rtl="0" eaLnBrk="1" fontAlgn="b" latinLnBrk="0" hangingPunct="1"/>
                      <a:r>
                        <a:rPr lang="en-US" sz="1200" b="1" kern="1200" dirty="0">
                          <a:solidFill>
                            <a:schemeClr val="lt1"/>
                          </a:solidFill>
                          <a:latin typeface="+mn-lt"/>
                          <a:ea typeface="+mn-ea"/>
                          <a:cs typeface="+mn-cs"/>
                        </a:rPr>
                        <a:t>Consumer Cyclical</a:t>
                      </a:r>
                    </a:p>
                  </a:txBody>
                  <a:tcPr marL="9525" marR="9525" marT="9525" marB="0" anchor="ctr">
                    <a:solidFill>
                      <a:schemeClr val="tx2">
                        <a:lumMod val="50000"/>
                        <a:lumOff val="50000"/>
                      </a:schemeClr>
                    </a:solidFill>
                  </a:tcPr>
                </a:tc>
                <a:tc>
                  <a:txBody>
                    <a:bodyPr/>
                    <a:lstStyle/>
                    <a:p>
                      <a:pPr algn="ctr" fontAlgn="b"/>
                      <a:r>
                        <a:rPr lang="en-US" altLang="zh-CN" sz="1400" b="0" i="0" dirty="0">
                          <a:solidFill>
                            <a:schemeClr val="tx1"/>
                          </a:solidFill>
                          <a:latin typeface="+mn-lt"/>
                          <a:cs typeface="Times New Roman" panose="02020603050405020304" pitchFamily="18" charset="0"/>
                        </a:rPr>
                        <a:t>679</a:t>
                      </a:r>
                      <a:endParaRPr lang="en-US" sz="1400" b="0" i="0" u="none" strike="noStrike" dirty="0">
                        <a:solidFill>
                          <a:schemeClr val="tx1"/>
                        </a:solidFill>
                        <a:effectLst/>
                        <a:latin typeface="+mn-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n-lt"/>
                          <a:cs typeface="Times New Roman" panose="02020603050405020304" pitchFamily="18" charset="0"/>
                        </a:rPr>
                        <a:t>356</a:t>
                      </a:r>
                    </a:p>
                  </a:txBody>
                  <a:tcPr marL="9525" marR="9525" marT="9525" marB="0" anchor="ctr" anchorCtr="1"/>
                </a:tc>
                <a:extLst>
                  <a:ext uri="{0D108BD9-81ED-4DB2-BD59-A6C34878D82A}">
                    <a16:rowId xmlns:a16="http://schemas.microsoft.com/office/drawing/2014/main" val="2574079785"/>
                  </a:ext>
                </a:extLst>
              </a:tr>
              <a:tr h="457195">
                <a:tc>
                  <a:txBody>
                    <a:bodyPr/>
                    <a:lstStyle/>
                    <a:p>
                      <a:pPr marL="0" algn="ctr" defTabSz="914400" rtl="0" eaLnBrk="1" fontAlgn="b" latinLnBrk="0" hangingPunct="1"/>
                      <a:r>
                        <a:rPr lang="en-US" sz="1200" b="1" kern="1200" dirty="0">
                          <a:solidFill>
                            <a:schemeClr val="lt1"/>
                          </a:solidFill>
                          <a:latin typeface="+mn-lt"/>
                          <a:ea typeface="+mn-ea"/>
                          <a:cs typeface="+mn-cs"/>
                        </a:rPr>
                        <a:t>Consumer Defensive</a:t>
                      </a:r>
                    </a:p>
                  </a:txBody>
                  <a:tcPr marL="9525" marR="9525" marT="9525" marB="0" anchor="ctr">
                    <a:solidFill>
                      <a:schemeClr val="tx2">
                        <a:lumMod val="50000"/>
                        <a:lumOff val="50000"/>
                      </a:schemeClr>
                    </a:solidFill>
                  </a:tcPr>
                </a:tc>
                <a:tc>
                  <a:txBody>
                    <a:bodyPr/>
                    <a:lstStyle/>
                    <a:p>
                      <a:pPr algn="ctr" fontAlgn="b"/>
                      <a:r>
                        <a:rPr lang="en-US" altLang="zh-CN" sz="1400" b="0" i="0" dirty="0">
                          <a:solidFill>
                            <a:schemeClr val="tx1"/>
                          </a:solidFill>
                          <a:latin typeface="+mn-lt"/>
                          <a:cs typeface="Times New Roman" panose="02020603050405020304" pitchFamily="18" charset="0"/>
                        </a:rPr>
                        <a:t>261</a:t>
                      </a:r>
                      <a:endParaRPr lang="en-US" sz="1400" b="0" i="0" u="none" strike="noStrike" dirty="0">
                        <a:solidFill>
                          <a:schemeClr val="tx1"/>
                        </a:solidFill>
                        <a:effectLst/>
                        <a:latin typeface="+mn-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n-lt"/>
                          <a:cs typeface="Times New Roman" panose="02020603050405020304" pitchFamily="18" charset="0"/>
                        </a:rPr>
                        <a:t>148</a:t>
                      </a:r>
                    </a:p>
                  </a:txBody>
                  <a:tcPr marL="9525" marR="9525" marT="9525" marB="0" anchor="ctr" anchorCtr="1"/>
                </a:tc>
                <a:extLst>
                  <a:ext uri="{0D108BD9-81ED-4DB2-BD59-A6C34878D82A}">
                    <a16:rowId xmlns:a16="http://schemas.microsoft.com/office/drawing/2014/main" val="670019541"/>
                  </a:ext>
                </a:extLst>
              </a:tr>
              <a:tr h="457195">
                <a:tc>
                  <a:txBody>
                    <a:bodyPr/>
                    <a:lstStyle/>
                    <a:p>
                      <a:pPr marL="0" algn="ctr" defTabSz="914400" rtl="0" eaLnBrk="1" fontAlgn="b" latinLnBrk="0" hangingPunct="1"/>
                      <a:r>
                        <a:rPr lang="en-US" sz="1200" b="1" kern="1200" dirty="0">
                          <a:solidFill>
                            <a:schemeClr val="lt1"/>
                          </a:solidFill>
                          <a:latin typeface="+mn-lt"/>
                          <a:ea typeface="+mn-ea"/>
                          <a:cs typeface="+mn-cs"/>
                        </a:rPr>
                        <a:t>Consumer Goods </a:t>
                      </a:r>
                    </a:p>
                  </a:txBody>
                  <a:tcPr marL="9525" marR="9525" marT="9525" marB="0" anchor="ctr">
                    <a:solidFill>
                      <a:schemeClr val="tx2">
                        <a:lumMod val="50000"/>
                        <a:lumOff val="50000"/>
                      </a:schemeClr>
                    </a:solidFill>
                  </a:tcPr>
                </a:tc>
                <a:tc>
                  <a:txBody>
                    <a:bodyPr/>
                    <a:lstStyle/>
                    <a:p>
                      <a:pPr algn="ctr" fontAlgn="b"/>
                      <a:r>
                        <a:rPr lang="en-US" sz="1400" b="0" i="0" dirty="0">
                          <a:solidFill>
                            <a:schemeClr val="tx1"/>
                          </a:solidFill>
                          <a:latin typeface="+mn-lt"/>
                          <a:cs typeface="Times New Roman" panose="02020603050405020304" pitchFamily="18" charset="0"/>
                        </a:rPr>
                        <a:t>190</a:t>
                      </a:r>
                      <a:endParaRPr lang="en-US" sz="1400" b="0" i="0" u="none" strike="noStrike" dirty="0">
                        <a:solidFill>
                          <a:schemeClr val="tx1"/>
                        </a:solidFill>
                        <a:effectLst/>
                        <a:latin typeface="+mn-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n-lt"/>
                          <a:cs typeface="Times New Roman" panose="02020603050405020304" pitchFamily="18" charset="0"/>
                        </a:rPr>
                        <a:t>114</a:t>
                      </a:r>
                    </a:p>
                  </a:txBody>
                  <a:tcPr marL="9525" marR="9525" marT="9525" marB="0" anchor="ctr" anchorCtr="1"/>
                </a:tc>
                <a:extLst>
                  <a:ext uri="{0D108BD9-81ED-4DB2-BD59-A6C34878D82A}">
                    <a16:rowId xmlns:a16="http://schemas.microsoft.com/office/drawing/2014/main" val="629129333"/>
                  </a:ext>
                </a:extLst>
              </a:tr>
              <a:tr h="457195">
                <a:tc>
                  <a:txBody>
                    <a:bodyPr/>
                    <a:lstStyle/>
                    <a:p>
                      <a:pPr marL="0" algn="ctr" defTabSz="914400" rtl="0" eaLnBrk="1" fontAlgn="b" latinLnBrk="0" hangingPunct="1"/>
                      <a:r>
                        <a:rPr lang="en-US" sz="1200" b="1" kern="1200" dirty="0">
                          <a:solidFill>
                            <a:schemeClr val="lt1"/>
                          </a:solidFill>
                          <a:latin typeface="+mn-lt"/>
                          <a:ea typeface="+mn-ea"/>
                          <a:cs typeface="+mn-cs"/>
                        </a:rPr>
                        <a:t>Communication Service </a:t>
                      </a:r>
                    </a:p>
                  </a:txBody>
                  <a:tcPr marL="9525" marR="9525" marT="9525" marB="0" anchor="ctr">
                    <a:solidFill>
                      <a:schemeClr val="tx2">
                        <a:lumMod val="50000"/>
                        <a:lumOff val="50000"/>
                      </a:schemeClr>
                    </a:solidFill>
                  </a:tcPr>
                </a:tc>
                <a:tc>
                  <a:txBody>
                    <a:bodyPr/>
                    <a:lstStyle/>
                    <a:p>
                      <a:pPr algn="ctr" fontAlgn="b"/>
                      <a:r>
                        <a:rPr lang="en-US" altLang="zh-CN" sz="1400" b="0" i="0" dirty="0">
                          <a:solidFill>
                            <a:schemeClr val="tx1"/>
                          </a:solidFill>
                          <a:latin typeface="+mn-lt"/>
                          <a:cs typeface="Times New Roman" panose="02020603050405020304" pitchFamily="18" charset="0"/>
                        </a:rPr>
                        <a:t>302</a:t>
                      </a:r>
                      <a:endParaRPr lang="en-US" sz="1400" b="0" i="0" u="none" strike="noStrike" dirty="0">
                        <a:solidFill>
                          <a:schemeClr val="tx1"/>
                        </a:solidFill>
                        <a:effectLst/>
                        <a:latin typeface="+mn-lt"/>
                        <a:cs typeface="Times New Roman" panose="02020603050405020304" pitchFamily="18" charset="0"/>
                      </a:endParaRPr>
                    </a:p>
                  </a:txBody>
                  <a:tcPr marL="9525" marR="9525" marT="9525" marB="0" anchor="ctr" anchorCtr="1"/>
                </a:tc>
                <a:tc>
                  <a:txBody>
                    <a:bodyPr/>
                    <a:lstStyle/>
                    <a:p>
                      <a:pPr algn="ctr" fontAlgn="b"/>
                      <a:r>
                        <a:rPr lang="en-US" altLang="zh-CN" sz="1400" b="0" i="0" dirty="0">
                          <a:solidFill>
                            <a:schemeClr val="tx1"/>
                          </a:solidFill>
                          <a:latin typeface="+mn-lt"/>
                          <a:cs typeface="Times New Roman" panose="02020603050405020304" pitchFamily="18" charset="0"/>
                        </a:rPr>
                        <a:t>147</a:t>
                      </a:r>
                      <a:endParaRPr lang="en-US" sz="1400" b="0" i="0" u="none" strike="noStrike" dirty="0">
                        <a:solidFill>
                          <a:schemeClr val="tx1"/>
                        </a:solidFill>
                        <a:effectLst/>
                        <a:latin typeface="+mn-lt"/>
                        <a:cs typeface="Times New Roman" panose="02020603050405020304" pitchFamily="18" charset="0"/>
                      </a:endParaRPr>
                    </a:p>
                  </a:txBody>
                  <a:tcPr marL="9525" marR="9525" marT="9525" marB="0" anchor="ctr" anchorCtr="1"/>
                </a:tc>
                <a:extLst>
                  <a:ext uri="{0D108BD9-81ED-4DB2-BD59-A6C34878D82A}">
                    <a16:rowId xmlns:a16="http://schemas.microsoft.com/office/drawing/2014/main" val="3604466314"/>
                  </a:ext>
                </a:extLst>
              </a:tr>
              <a:tr h="462712">
                <a:tc>
                  <a:txBody>
                    <a:bodyPr/>
                    <a:lstStyle/>
                    <a:p>
                      <a:pPr algn="ctr" fontAlgn="ctr"/>
                      <a:r>
                        <a:rPr lang="en-US" sz="1200" b="1" kern="1200" dirty="0">
                          <a:solidFill>
                            <a:schemeClr val="lt1"/>
                          </a:solidFill>
                          <a:latin typeface="+mn-lt"/>
                          <a:ea typeface="+mn-ea"/>
                          <a:cs typeface="+mn-cs"/>
                        </a:rPr>
                        <a:t>Conglomerates</a:t>
                      </a:r>
                    </a:p>
                  </a:txBody>
                  <a:tcPr marL="9525" marR="9525" marT="9525" marB="0" anchor="ctr">
                    <a:solidFill>
                      <a:schemeClr val="tx2">
                        <a:lumMod val="50000"/>
                        <a:lumOff val="50000"/>
                      </a:schemeClr>
                    </a:solidFill>
                  </a:tcPr>
                </a:tc>
                <a:tc>
                  <a:txBody>
                    <a:bodyPr/>
                    <a:lstStyle/>
                    <a:p>
                      <a:pPr algn="ctr" fontAlgn="b"/>
                      <a:r>
                        <a:rPr lang="en-US" sz="1400" b="0" i="0" dirty="0">
                          <a:solidFill>
                            <a:schemeClr val="tx1"/>
                          </a:solidFill>
                          <a:latin typeface="+mn-lt"/>
                          <a:cs typeface="Times New Roman" panose="02020603050405020304" pitchFamily="18" charset="0"/>
                        </a:rPr>
                        <a:t>29</a:t>
                      </a:r>
                      <a:endParaRPr lang="en-US" sz="1400" b="0" i="0" u="none" strike="noStrike" dirty="0">
                        <a:solidFill>
                          <a:schemeClr val="tx1"/>
                        </a:solidFill>
                        <a:effectLst/>
                        <a:latin typeface="+mn-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n-lt"/>
                          <a:cs typeface="Times New Roman" panose="02020603050405020304" pitchFamily="18" charset="0"/>
                        </a:rPr>
                        <a:t>18</a:t>
                      </a:r>
                    </a:p>
                  </a:txBody>
                  <a:tcPr marL="9525" marR="9525" marT="9525" marB="0" anchor="ctr" anchorCtr="1"/>
                </a:tc>
                <a:extLst>
                  <a:ext uri="{0D108BD9-81ED-4DB2-BD59-A6C34878D82A}">
                    <a16:rowId xmlns:a16="http://schemas.microsoft.com/office/drawing/2014/main" val="3212162359"/>
                  </a:ext>
                </a:extLst>
              </a:tr>
              <a:tr h="457195">
                <a:tc>
                  <a:txBody>
                    <a:bodyPr/>
                    <a:lstStyle/>
                    <a:p>
                      <a:pPr marL="0" algn="ctr" defTabSz="914400" rtl="0" eaLnBrk="1" fontAlgn="b" latinLnBrk="0" hangingPunct="1"/>
                      <a:r>
                        <a:rPr lang="en-US" sz="1200" b="1" kern="1200" dirty="0">
                          <a:solidFill>
                            <a:schemeClr val="lt1"/>
                          </a:solidFill>
                          <a:latin typeface="+mn-lt"/>
                          <a:ea typeface="+mn-ea"/>
                          <a:cs typeface="+mn-cs"/>
                        </a:rPr>
                        <a:t>Energy</a:t>
                      </a:r>
                    </a:p>
                  </a:txBody>
                  <a:tcPr marL="9525" marR="9525" marT="9525" marB="0" anchor="ctr">
                    <a:solidFill>
                      <a:schemeClr val="tx2">
                        <a:lumMod val="50000"/>
                        <a:lumOff val="50000"/>
                      </a:schemeClr>
                    </a:solidFill>
                  </a:tcPr>
                </a:tc>
                <a:tc>
                  <a:txBody>
                    <a:bodyPr/>
                    <a:lstStyle/>
                    <a:p>
                      <a:pPr algn="ctr" fontAlgn="b"/>
                      <a:r>
                        <a:rPr lang="en-US" sz="1400" b="0" i="0" dirty="0">
                          <a:solidFill>
                            <a:schemeClr val="tx1"/>
                          </a:solidFill>
                          <a:latin typeface="+mn-lt"/>
                          <a:cs typeface="Times New Roman" panose="02020603050405020304" pitchFamily="18" charset="0"/>
                        </a:rPr>
                        <a:t>275</a:t>
                      </a:r>
                      <a:endParaRPr lang="en-US" sz="1400" b="0" i="0" u="none" strike="noStrike" dirty="0">
                        <a:solidFill>
                          <a:schemeClr val="tx1"/>
                        </a:solidFill>
                        <a:effectLst/>
                        <a:latin typeface="+mn-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n-lt"/>
                          <a:cs typeface="Times New Roman" panose="02020603050405020304" pitchFamily="18" charset="0"/>
                        </a:rPr>
                        <a:t>200</a:t>
                      </a:r>
                    </a:p>
                  </a:txBody>
                  <a:tcPr marL="9525" marR="9525" marT="9525" marB="0" anchor="ctr" anchorCtr="1"/>
                </a:tc>
                <a:extLst>
                  <a:ext uri="{0D108BD9-81ED-4DB2-BD59-A6C34878D82A}">
                    <a16:rowId xmlns:a16="http://schemas.microsoft.com/office/drawing/2014/main" val="2813672247"/>
                  </a:ext>
                </a:extLst>
              </a:tr>
            </a:tbl>
          </a:graphicData>
        </a:graphic>
      </p:graphicFrame>
      <p:graphicFrame>
        <p:nvGraphicFramePr>
          <p:cNvPr id="11" name="内容占位符 4">
            <a:extLst>
              <a:ext uri="{FF2B5EF4-FFF2-40B4-BE49-F238E27FC236}">
                <a16:creationId xmlns:a16="http://schemas.microsoft.com/office/drawing/2014/main" id="{DAA12347-E74A-B2D5-F455-4944CB66512B}"/>
              </a:ext>
            </a:extLst>
          </p:cNvPr>
          <p:cNvGraphicFramePr>
            <a:graphicFrameLocks/>
          </p:cNvGraphicFramePr>
          <p:nvPr>
            <p:extLst>
              <p:ext uri="{D42A27DB-BD31-4B8C-83A1-F6EECF244321}">
                <p14:modId xmlns:p14="http://schemas.microsoft.com/office/powerpoint/2010/main" val="3722456147"/>
              </p:ext>
            </p:extLst>
          </p:nvPr>
        </p:nvGraphicFramePr>
        <p:xfrm>
          <a:off x="6096000" y="949995"/>
          <a:ext cx="5884983" cy="3642127"/>
        </p:xfrm>
        <a:graphic>
          <a:graphicData uri="http://schemas.openxmlformats.org/drawingml/2006/table">
            <a:tbl>
              <a:tblPr>
                <a:tableStyleId>{5C22544A-7EE6-4342-B048-85BDC9FD1C3A}</a:tableStyleId>
              </a:tblPr>
              <a:tblGrid>
                <a:gridCol w="2830096">
                  <a:extLst>
                    <a:ext uri="{9D8B030D-6E8A-4147-A177-3AD203B41FA5}">
                      <a16:colId xmlns:a16="http://schemas.microsoft.com/office/drawing/2014/main" val="3253037311"/>
                    </a:ext>
                  </a:extLst>
                </a:gridCol>
                <a:gridCol w="1544680">
                  <a:extLst>
                    <a:ext uri="{9D8B030D-6E8A-4147-A177-3AD203B41FA5}">
                      <a16:colId xmlns:a16="http://schemas.microsoft.com/office/drawing/2014/main" val="1006532689"/>
                    </a:ext>
                  </a:extLst>
                </a:gridCol>
                <a:gridCol w="1510207">
                  <a:extLst>
                    <a:ext uri="{9D8B030D-6E8A-4147-A177-3AD203B41FA5}">
                      <a16:colId xmlns:a16="http://schemas.microsoft.com/office/drawing/2014/main" val="4073589171"/>
                    </a:ext>
                  </a:extLst>
                </a:gridCol>
              </a:tblGrid>
              <a:tr h="363486">
                <a:tc>
                  <a:txBody>
                    <a:bodyPr/>
                    <a:lstStyle/>
                    <a:p>
                      <a:pPr marL="0" algn="ctr" defTabSz="914400" rtl="0" eaLnBrk="1" fontAlgn="b" latinLnBrk="0" hangingPunct="1"/>
                      <a:r>
                        <a:rPr lang="en-US" sz="1400" b="1" kern="1200" dirty="0">
                          <a:solidFill>
                            <a:schemeClr val="lt1"/>
                          </a:solidFill>
                          <a:latin typeface="+mn-lt"/>
                          <a:ea typeface="+mn-ea"/>
                          <a:cs typeface="+mn-cs"/>
                        </a:rPr>
                        <a:t>*Sector Name</a:t>
                      </a:r>
                    </a:p>
                  </a:txBody>
                  <a:tcPr marL="9525" marR="9525" marT="9525" marB="0" anchor="ctr" anchorCtr="1">
                    <a:solidFill>
                      <a:schemeClr val="tx2">
                        <a:lumMod val="75000"/>
                        <a:lumOff val="25000"/>
                      </a:schemeClr>
                    </a:solidFill>
                  </a:tcPr>
                </a:tc>
                <a:tc>
                  <a:txBody>
                    <a:bodyPr/>
                    <a:lstStyle/>
                    <a:p>
                      <a:pPr marL="0" algn="ctr" defTabSz="914400" rtl="0" eaLnBrk="1" fontAlgn="b" latinLnBrk="0" hangingPunct="1"/>
                      <a:r>
                        <a:rPr lang="en-US" sz="1400" b="1" kern="1200" dirty="0">
                          <a:solidFill>
                            <a:schemeClr val="lt1"/>
                          </a:solidFill>
                          <a:latin typeface="+mn-lt"/>
                          <a:ea typeface="+mn-ea"/>
                          <a:cs typeface="+mn-cs"/>
                        </a:rPr>
                        <a:t>No. Companies</a:t>
                      </a:r>
                    </a:p>
                  </a:txBody>
                  <a:tcPr marL="9525" marR="9525" marT="9525" marB="0" anchor="ctr" anchorCtr="1">
                    <a:solidFill>
                      <a:schemeClr val="tx2">
                        <a:lumMod val="75000"/>
                        <a:lumOff val="25000"/>
                      </a:schemeClr>
                    </a:solidFill>
                  </a:tcPr>
                </a:tc>
                <a:tc>
                  <a:txBody>
                    <a:bodyPr/>
                    <a:lstStyle/>
                    <a:p>
                      <a:pPr marL="0" algn="ctr" defTabSz="914400" rtl="0" eaLnBrk="1" fontAlgn="b" latinLnBrk="0" hangingPunct="1"/>
                      <a:r>
                        <a:rPr lang="en-US" sz="1400" b="1" kern="1200" dirty="0">
                          <a:solidFill>
                            <a:schemeClr val="lt1"/>
                          </a:solidFill>
                          <a:latin typeface="+mn-lt"/>
                          <a:ea typeface="+mn-ea"/>
                          <a:cs typeface="+mn-cs"/>
                        </a:rPr>
                        <a:t>**No. Company Into</a:t>
                      </a:r>
                      <a:r>
                        <a:rPr lang="en-US" altLang="zh-CN" sz="1400" b="1" kern="1200" dirty="0">
                          <a:solidFill>
                            <a:schemeClr val="lt1"/>
                          </a:solidFill>
                          <a:latin typeface="+mn-lt"/>
                          <a:ea typeface="+mn-ea"/>
                          <a:cs typeface="+mn-cs"/>
                        </a:rPr>
                        <a:t> Analysis</a:t>
                      </a:r>
                      <a:endParaRPr lang="en-US" sz="1400" b="1" kern="1200" dirty="0">
                        <a:solidFill>
                          <a:schemeClr val="lt1"/>
                        </a:solidFill>
                        <a:latin typeface="+mn-lt"/>
                        <a:ea typeface="+mn-ea"/>
                        <a:cs typeface="+mn-cs"/>
                      </a:endParaRPr>
                    </a:p>
                  </a:txBody>
                  <a:tcPr marL="9525" marR="9525" marT="9525" marB="0" anchor="ctr" anchorCtr="1">
                    <a:solidFill>
                      <a:schemeClr val="tx2">
                        <a:lumMod val="75000"/>
                        <a:lumOff val="25000"/>
                      </a:schemeClr>
                    </a:solidFill>
                  </a:tcPr>
                </a:tc>
                <a:extLst>
                  <a:ext uri="{0D108BD9-81ED-4DB2-BD59-A6C34878D82A}">
                    <a16:rowId xmlns:a16="http://schemas.microsoft.com/office/drawing/2014/main" val="3432084175"/>
                  </a:ext>
                </a:extLst>
              </a:tr>
              <a:tr h="45719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kern="1200" dirty="0">
                          <a:solidFill>
                            <a:schemeClr val="lt1"/>
                          </a:solidFill>
                          <a:latin typeface="+mn-lt"/>
                          <a:ea typeface="+mn-ea"/>
                          <a:cs typeface="+mn-cs"/>
                        </a:rPr>
                        <a:t>Financial Services </a:t>
                      </a:r>
                    </a:p>
                  </a:txBody>
                  <a:tcPr marL="9525" marR="9525" marT="9525" marB="0" anchor="ctr">
                    <a:solidFill>
                      <a:schemeClr val="tx2">
                        <a:lumMod val="50000"/>
                        <a:lumOff val="50000"/>
                      </a:schemeClr>
                    </a:solidFill>
                  </a:tcPr>
                </a:tc>
                <a:tc>
                  <a:txBody>
                    <a:bodyPr/>
                    <a:lstStyle/>
                    <a:p>
                      <a:pPr algn="ctr" fontAlgn="b"/>
                      <a:r>
                        <a:rPr lang="en-US" sz="1400" b="0" i="0" dirty="0">
                          <a:solidFill>
                            <a:schemeClr val="tx1"/>
                          </a:solidFill>
                          <a:latin typeface="+mj-lt"/>
                          <a:cs typeface="Times New Roman" panose="02020603050405020304" pitchFamily="18" charset="0"/>
                        </a:rPr>
                        <a:t>1372</a:t>
                      </a:r>
                      <a:endParaRPr lang="en-US" sz="1400" b="0" i="0" u="none" strike="noStrike" dirty="0">
                        <a:solidFill>
                          <a:schemeClr val="tx1"/>
                        </a:solidFill>
                        <a:effectLst/>
                        <a:latin typeface="+mj-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j-lt"/>
                          <a:cs typeface="Times New Roman" panose="02020603050405020304" pitchFamily="18" charset="0"/>
                        </a:rPr>
                        <a:t>357</a:t>
                      </a:r>
                    </a:p>
                  </a:txBody>
                  <a:tcPr marL="9525" marR="9525" marT="9525" marB="0" anchor="ctr" anchorCtr="1"/>
                </a:tc>
                <a:extLst>
                  <a:ext uri="{0D108BD9-81ED-4DB2-BD59-A6C34878D82A}">
                    <a16:rowId xmlns:a16="http://schemas.microsoft.com/office/drawing/2014/main" val="2465578009"/>
                  </a:ext>
                </a:extLst>
              </a:tr>
              <a:tr h="457195">
                <a:tc>
                  <a:txBody>
                    <a:bodyPr/>
                    <a:lstStyle/>
                    <a:p>
                      <a:pPr marL="0" algn="ctr" defTabSz="914400" rtl="0" eaLnBrk="1" fontAlgn="b" latinLnBrk="0" hangingPunct="1"/>
                      <a:r>
                        <a:rPr lang="en-US" sz="1200" b="1" kern="1200" dirty="0">
                          <a:solidFill>
                            <a:schemeClr val="lt1"/>
                          </a:solidFill>
                          <a:latin typeface="+mn-lt"/>
                          <a:ea typeface="+mn-ea"/>
                          <a:cs typeface="+mn-cs"/>
                        </a:rPr>
                        <a:t>Healthcare</a:t>
                      </a:r>
                    </a:p>
                  </a:txBody>
                  <a:tcPr marL="9525" marR="9525" marT="9525" marB="0" anchor="ctr">
                    <a:solidFill>
                      <a:schemeClr val="tx2">
                        <a:lumMod val="50000"/>
                        <a:lumOff val="50000"/>
                      </a:schemeClr>
                    </a:solidFill>
                  </a:tcPr>
                </a:tc>
                <a:tc>
                  <a:txBody>
                    <a:bodyPr/>
                    <a:lstStyle/>
                    <a:p>
                      <a:pPr algn="ctr" fontAlgn="b"/>
                      <a:r>
                        <a:rPr lang="en-US" sz="1400" b="0" i="0" dirty="0">
                          <a:solidFill>
                            <a:schemeClr val="tx1"/>
                          </a:solidFill>
                          <a:latin typeface="+mj-lt"/>
                          <a:cs typeface="Times New Roman" panose="02020603050405020304" pitchFamily="18" charset="0"/>
                        </a:rPr>
                        <a:t>1308</a:t>
                      </a:r>
                      <a:endParaRPr lang="en-US" sz="1400" b="0" i="0" u="none" strike="noStrike" dirty="0">
                        <a:solidFill>
                          <a:schemeClr val="tx1"/>
                        </a:solidFill>
                        <a:effectLst/>
                        <a:latin typeface="+mj-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j-lt"/>
                          <a:cs typeface="Times New Roman" panose="02020603050405020304" pitchFamily="18" charset="0"/>
                        </a:rPr>
                        <a:t>360</a:t>
                      </a:r>
                    </a:p>
                  </a:txBody>
                  <a:tcPr marL="9525" marR="9525" marT="9525" marB="0" anchor="ctr" anchorCtr="1"/>
                </a:tc>
                <a:extLst>
                  <a:ext uri="{0D108BD9-81ED-4DB2-BD59-A6C34878D82A}">
                    <a16:rowId xmlns:a16="http://schemas.microsoft.com/office/drawing/2014/main" val="2574079785"/>
                  </a:ext>
                </a:extLst>
              </a:tr>
              <a:tr h="457195">
                <a:tc>
                  <a:txBody>
                    <a:bodyPr/>
                    <a:lstStyle/>
                    <a:p>
                      <a:pPr marL="0" algn="ctr" defTabSz="914400" rtl="0" eaLnBrk="1" fontAlgn="b" latinLnBrk="0" hangingPunct="1"/>
                      <a:r>
                        <a:rPr lang="en-US" sz="1200" b="1" kern="1200" dirty="0">
                          <a:solidFill>
                            <a:schemeClr val="lt1"/>
                          </a:solidFill>
                          <a:latin typeface="+mn-lt"/>
                          <a:ea typeface="+mn-ea"/>
                          <a:cs typeface="+mn-cs"/>
                        </a:rPr>
                        <a:t>Industrial Goods</a:t>
                      </a:r>
                    </a:p>
                  </a:txBody>
                  <a:tcPr marL="9525" marR="9525" marT="9525" marB="0" anchor="ctr">
                    <a:solidFill>
                      <a:schemeClr val="tx2">
                        <a:lumMod val="50000"/>
                        <a:lumOff val="50000"/>
                      </a:schemeClr>
                    </a:solidFill>
                  </a:tcPr>
                </a:tc>
                <a:tc>
                  <a:txBody>
                    <a:bodyPr/>
                    <a:lstStyle/>
                    <a:p>
                      <a:pPr algn="ctr" fontAlgn="b"/>
                      <a:r>
                        <a:rPr lang="en-US" sz="1400" b="0" i="0" dirty="0">
                          <a:solidFill>
                            <a:schemeClr val="tx1"/>
                          </a:solidFill>
                          <a:latin typeface="+mj-lt"/>
                          <a:cs typeface="Times New Roman" panose="02020603050405020304" pitchFamily="18" charset="0"/>
                        </a:rPr>
                        <a:t>85</a:t>
                      </a:r>
                      <a:endParaRPr lang="en-US" sz="1400" b="0" i="0" u="none" strike="noStrike" dirty="0">
                        <a:solidFill>
                          <a:schemeClr val="tx1"/>
                        </a:solidFill>
                        <a:effectLst/>
                        <a:latin typeface="+mj-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j-lt"/>
                          <a:cs typeface="Times New Roman" panose="02020603050405020304" pitchFamily="18" charset="0"/>
                        </a:rPr>
                        <a:t>53</a:t>
                      </a:r>
                    </a:p>
                  </a:txBody>
                  <a:tcPr marL="9525" marR="9525" marT="9525" marB="0" anchor="ctr" anchorCtr="1"/>
                </a:tc>
                <a:extLst>
                  <a:ext uri="{0D108BD9-81ED-4DB2-BD59-A6C34878D82A}">
                    <a16:rowId xmlns:a16="http://schemas.microsoft.com/office/drawing/2014/main" val="670019541"/>
                  </a:ext>
                </a:extLst>
              </a:tr>
              <a:tr h="457195">
                <a:tc>
                  <a:txBody>
                    <a:bodyPr/>
                    <a:lstStyle/>
                    <a:p>
                      <a:pPr marL="0" algn="ctr" defTabSz="914400" rtl="0" eaLnBrk="1" fontAlgn="b" latinLnBrk="0" hangingPunct="1"/>
                      <a:r>
                        <a:rPr lang="en-US" sz="1200" b="1" kern="1200" dirty="0">
                          <a:solidFill>
                            <a:schemeClr val="lt1"/>
                          </a:solidFill>
                          <a:latin typeface="+mn-lt"/>
                          <a:ea typeface="+mn-ea"/>
                          <a:cs typeface="+mn-cs"/>
                        </a:rPr>
                        <a:t>Industrials </a:t>
                      </a:r>
                    </a:p>
                  </a:txBody>
                  <a:tcPr marL="9525" marR="9525" marT="9525" marB="0" anchor="ctr">
                    <a:solidFill>
                      <a:schemeClr val="tx2">
                        <a:lumMod val="50000"/>
                        <a:lumOff val="50000"/>
                      </a:schemeClr>
                    </a:solidFill>
                  </a:tcPr>
                </a:tc>
                <a:tc>
                  <a:txBody>
                    <a:bodyPr/>
                    <a:lstStyle/>
                    <a:p>
                      <a:pPr algn="ctr" fontAlgn="b"/>
                      <a:r>
                        <a:rPr lang="en-US" sz="1400" b="0" i="0" dirty="0">
                          <a:solidFill>
                            <a:schemeClr val="tx1"/>
                          </a:solidFill>
                          <a:latin typeface="+mj-lt"/>
                          <a:cs typeface="Times New Roman" panose="02020603050405020304" pitchFamily="18" charset="0"/>
                        </a:rPr>
                        <a:t>720</a:t>
                      </a:r>
                      <a:endParaRPr lang="en-US" sz="1400" b="0" i="0" u="none" strike="noStrike" dirty="0">
                        <a:solidFill>
                          <a:schemeClr val="tx1"/>
                        </a:solidFill>
                        <a:effectLst/>
                        <a:latin typeface="+mj-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j-lt"/>
                          <a:cs typeface="Times New Roman" panose="02020603050405020304" pitchFamily="18" charset="0"/>
                        </a:rPr>
                        <a:t>441</a:t>
                      </a:r>
                    </a:p>
                  </a:txBody>
                  <a:tcPr marL="9525" marR="9525" marT="9525" marB="0" anchor="ctr" anchorCtr="1"/>
                </a:tc>
                <a:extLst>
                  <a:ext uri="{0D108BD9-81ED-4DB2-BD59-A6C34878D82A}">
                    <a16:rowId xmlns:a16="http://schemas.microsoft.com/office/drawing/2014/main" val="629129333"/>
                  </a:ext>
                </a:extLst>
              </a:tr>
              <a:tr h="457195">
                <a:tc>
                  <a:txBody>
                    <a:bodyPr/>
                    <a:lstStyle/>
                    <a:p>
                      <a:pPr marL="0" algn="ctr" defTabSz="914400" rtl="0" eaLnBrk="1" fontAlgn="b" latinLnBrk="0" hangingPunct="1"/>
                      <a:r>
                        <a:rPr lang="en-US" sz="1200" b="1" kern="1200" dirty="0">
                          <a:solidFill>
                            <a:schemeClr val="lt1"/>
                          </a:solidFill>
                          <a:latin typeface="+mn-lt"/>
                          <a:ea typeface="+mn-ea"/>
                          <a:cs typeface="+mn-cs"/>
                        </a:rPr>
                        <a:t>Services</a:t>
                      </a:r>
                    </a:p>
                  </a:txBody>
                  <a:tcPr marL="9525" marR="9525" marT="9525" marB="0" anchor="ctr">
                    <a:solidFill>
                      <a:schemeClr val="tx2">
                        <a:lumMod val="50000"/>
                        <a:lumOff val="50000"/>
                      </a:schemeClr>
                    </a:solidFill>
                  </a:tcPr>
                </a:tc>
                <a:tc>
                  <a:txBody>
                    <a:bodyPr/>
                    <a:lstStyle/>
                    <a:p>
                      <a:pPr algn="ctr" fontAlgn="b"/>
                      <a:r>
                        <a:rPr lang="en-US" sz="1400" b="0" i="0" dirty="0">
                          <a:solidFill>
                            <a:schemeClr val="tx1"/>
                          </a:solidFill>
                          <a:latin typeface="+mj-lt"/>
                          <a:cs typeface="Times New Roman" panose="02020603050405020304" pitchFamily="18" charset="0"/>
                        </a:rPr>
                        <a:t>377</a:t>
                      </a:r>
                      <a:endParaRPr lang="en-US" sz="1400" b="0" i="0" u="none" strike="noStrike" dirty="0">
                        <a:solidFill>
                          <a:schemeClr val="tx1"/>
                        </a:solidFill>
                        <a:effectLst/>
                        <a:latin typeface="+mj-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j-lt"/>
                          <a:cs typeface="Times New Roman" panose="02020603050405020304" pitchFamily="18" charset="0"/>
                        </a:rPr>
                        <a:t>220</a:t>
                      </a:r>
                    </a:p>
                  </a:txBody>
                  <a:tcPr marL="9525" marR="9525" marT="9525" marB="0" anchor="ctr" anchorCtr="1"/>
                </a:tc>
                <a:extLst>
                  <a:ext uri="{0D108BD9-81ED-4DB2-BD59-A6C34878D82A}">
                    <a16:rowId xmlns:a16="http://schemas.microsoft.com/office/drawing/2014/main" val="3604466314"/>
                  </a:ext>
                </a:extLst>
              </a:tr>
              <a:tr h="462712">
                <a:tc>
                  <a:txBody>
                    <a:bodyPr/>
                    <a:lstStyle/>
                    <a:p>
                      <a:pPr algn="ctr" fontAlgn="ctr"/>
                      <a:r>
                        <a:rPr lang="en-US" sz="1200" b="1" kern="1200" dirty="0">
                          <a:solidFill>
                            <a:schemeClr val="lt1"/>
                          </a:solidFill>
                          <a:latin typeface="+mn-lt"/>
                          <a:ea typeface="+mn-ea"/>
                          <a:cs typeface="+mn-cs"/>
                        </a:rPr>
                        <a:t>Technology</a:t>
                      </a:r>
                    </a:p>
                  </a:txBody>
                  <a:tcPr marL="9525" marR="9525" marT="9525" marB="0" anchor="ctr">
                    <a:solidFill>
                      <a:schemeClr val="tx2">
                        <a:lumMod val="50000"/>
                        <a:lumOff val="50000"/>
                      </a:schemeClr>
                    </a:solidFill>
                  </a:tcPr>
                </a:tc>
                <a:tc>
                  <a:txBody>
                    <a:bodyPr/>
                    <a:lstStyle/>
                    <a:p>
                      <a:pPr algn="ctr" fontAlgn="b"/>
                      <a:r>
                        <a:rPr lang="en-US" sz="1400" b="0" i="0" dirty="0">
                          <a:solidFill>
                            <a:schemeClr val="tx1"/>
                          </a:solidFill>
                          <a:latin typeface="+mj-lt"/>
                          <a:cs typeface="Times New Roman" panose="02020603050405020304" pitchFamily="18" charset="0"/>
                        </a:rPr>
                        <a:t>1057</a:t>
                      </a:r>
                      <a:endParaRPr lang="en-US" sz="1400" b="0" i="0" u="none" strike="noStrike" dirty="0">
                        <a:solidFill>
                          <a:schemeClr val="tx1"/>
                        </a:solidFill>
                        <a:effectLst/>
                        <a:latin typeface="+mj-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j-lt"/>
                          <a:cs typeface="Times New Roman" panose="02020603050405020304" pitchFamily="18" charset="0"/>
                        </a:rPr>
                        <a:t>465</a:t>
                      </a:r>
                    </a:p>
                  </a:txBody>
                  <a:tcPr marL="9525" marR="9525" marT="9525" marB="0" anchor="ctr" anchorCtr="1"/>
                </a:tc>
                <a:extLst>
                  <a:ext uri="{0D108BD9-81ED-4DB2-BD59-A6C34878D82A}">
                    <a16:rowId xmlns:a16="http://schemas.microsoft.com/office/drawing/2014/main" val="3212162359"/>
                  </a:ext>
                </a:extLst>
              </a:tr>
              <a:tr h="457195">
                <a:tc>
                  <a:txBody>
                    <a:bodyPr/>
                    <a:lstStyle/>
                    <a:p>
                      <a:pPr marL="0" algn="ctr" defTabSz="914400" rtl="0" eaLnBrk="1" fontAlgn="b" latinLnBrk="0" hangingPunct="1"/>
                      <a:r>
                        <a:rPr lang="en-US" sz="1200" b="1" kern="1200" dirty="0">
                          <a:solidFill>
                            <a:schemeClr val="lt1"/>
                          </a:solidFill>
                          <a:latin typeface="+mn-lt"/>
                          <a:ea typeface="+mn-ea"/>
                          <a:cs typeface="+mn-cs"/>
                        </a:rPr>
                        <a:t>Utilities</a:t>
                      </a:r>
                    </a:p>
                  </a:txBody>
                  <a:tcPr marL="9525" marR="9525" marT="9525" marB="0" anchor="ctr">
                    <a:solidFill>
                      <a:schemeClr val="tx2">
                        <a:lumMod val="50000"/>
                        <a:lumOff val="50000"/>
                      </a:schemeClr>
                    </a:solidFill>
                  </a:tcPr>
                </a:tc>
                <a:tc>
                  <a:txBody>
                    <a:bodyPr/>
                    <a:lstStyle/>
                    <a:p>
                      <a:pPr algn="ctr" fontAlgn="b"/>
                      <a:r>
                        <a:rPr lang="en-US" sz="1400" b="0" i="0" dirty="0">
                          <a:solidFill>
                            <a:schemeClr val="tx1"/>
                          </a:solidFill>
                          <a:latin typeface="+mj-lt"/>
                          <a:cs typeface="Times New Roman" panose="02020603050405020304" pitchFamily="18" charset="0"/>
                        </a:rPr>
                        <a:t>97</a:t>
                      </a:r>
                      <a:endParaRPr lang="en-US" sz="1400" b="0" i="0" u="none" strike="noStrike" dirty="0">
                        <a:solidFill>
                          <a:schemeClr val="tx1"/>
                        </a:solidFill>
                        <a:effectLst/>
                        <a:latin typeface="+mj-lt"/>
                        <a:cs typeface="Times New Roman" panose="02020603050405020304" pitchFamily="18" charset="0"/>
                      </a:endParaRPr>
                    </a:p>
                  </a:txBody>
                  <a:tcPr marL="9525" marR="9525" marT="9525" marB="0" anchor="ctr" anchorCtr="1"/>
                </a:tc>
                <a:tc>
                  <a:txBody>
                    <a:bodyPr/>
                    <a:lstStyle/>
                    <a:p>
                      <a:pPr algn="ctr" fontAlgn="b"/>
                      <a:r>
                        <a:rPr lang="en-US" sz="1400" b="0" i="0" u="none" strike="noStrike" dirty="0">
                          <a:solidFill>
                            <a:schemeClr val="tx1"/>
                          </a:solidFill>
                          <a:effectLst/>
                          <a:latin typeface="+mj-lt"/>
                          <a:cs typeface="Times New Roman" panose="02020603050405020304" pitchFamily="18" charset="0"/>
                        </a:rPr>
                        <a:t>84</a:t>
                      </a:r>
                    </a:p>
                  </a:txBody>
                  <a:tcPr marL="9525" marR="9525" marT="9525" marB="0" anchor="ctr" anchorCtr="1"/>
                </a:tc>
                <a:extLst>
                  <a:ext uri="{0D108BD9-81ED-4DB2-BD59-A6C34878D82A}">
                    <a16:rowId xmlns:a16="http://schemas.microsoft.com/office/drawing/2014/main" val="2813672247"/>
                  </a:ext>
                </a:extLst>
              </a:tr>
            </a:tbl>
          </a:graphicData>
        </a:graphic>
      </p:graphicFrame>
      <p:sp>
        <p:nvSpPr>
          <p:cNvPr id="2" name="文本框 1">
            <a:extLst>
              <a:ext uri="{FF2B5EF4-FFF2-40B4-BE49-F238E27FC236}">
                <a16:creationId xmlns:a16="http://schemas.microsoft.com/office/drawing/2014/main" id="{80E563AD-933E-618E-98B9-16A791680868}"/>
              </a:ext>
            </a:extLst>
          </p:cNvPr>
          <p:cNvSpPr txBox="1"/>
          <p:nvPr/>
        </p:nvSpPr>
        <p:spPr>
          <a:xfrm>
            <a:off x="492369" y="4843304"/>
            <a:ext cx="1065041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The list of sectors is provided by </a:t>
            </a:r>
            <a:r>
              <a:rPr lang="en-US" dirty="0">
                <a:latin typeface="Times New Roman" panose="02020603050405020304" pitchFamily="18" charset="0"/>
                <a:cs typeface="Times New Roman" panose="02020603050405020304" pitchFamily="18" charset="0"/>
                <a:hlinkClick r:id="rId2"/>
              </a:rPr>
              <a:t>EODHD Api</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**In this study, a company is evaluated by its </a:t>
            </a:r>
            <a:r>
              <a:rPr lang="en-US" i="1" dirty="0">
                <a:latin typeface="Times New Roman" panose="02020603050405020304" pitchFamily="18" charset="0"/>
                <a:cs typeface="Times New Roman" panose="02020603050405020304" pitchFamily="18" charset="0"/>
              </a:rPr>
              <a:t>Debt/EBITDA</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EPS Yield</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Dividend Yield </a:t>
            </a:r>
            <a:r>
              <a:rPr lang="en-US" dirty="0">
                <a:latin typeface="Times New Roman" panose="02020603050405020304" pitchFamily="18" charset="0"/>
                <a:cs typeface="Times New Roman" panose="02020603050405020304" pitchFamily="18" charset="0"/>
              </a:rPr>
              <a:t>and </a:t>
            </a:r>
            <a:r>
              <a:rPr lang="en-US" i="1" dirty="0">
                <a:latin typeface="Times New Roman" panose="02020603050405020304" pitchFamily="18" charset="0"/>
                <a:cs typeface="Times New Roman" panose="02020603050405020304" pitchFamily="18" charset="0"/>
              </a:rPr>
              <a:t>FCF Yield</a:t>
            </a:r>
            <a:r>
              <a:rPr lang="en-US" dirty="0">
                <a:latin typeface="Times New Roman" panose="02020603050405020304" pitchFamily="18" charset="0"/>
                <a:cs typeface="Times New Roman" panose="02020603050405020304" pitchFamily="18" charset="0"/>
              </a:rPr>
              <a:t>. Companies lacking essential elements for the above metrics are not taken into analysis. </a:t>
            </a:r>
          </a:p>
        </p:txBody>
      </p:sp>
    </p:spTree>
    <p:extLst>
      <p:ext uri="{BB962C8B-B14F-4D97-AF65-F5344CB8AC3E}">
        <p14:creationId xmlns:p14="http://schemas.microsoft.com/office/powerpoint/2010/main" val="2045908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6"/>
            <a:ext cx="8170426" cy="1270244"/>
          </a:xfrm>
        </p:spPr>
        <p:txBody>
          <a:bodyPr>
            <a:normAutofit/>
          </a:bodyPr>
          <a:lstStyle/>
          <a:p>
            <a:r>
              <a:rPr lang="en-US" sz="3200" dirty="0">
                <a:latin typeface="Times New Roman" panose="02020603050405020304" pitchFamily="18" charset="0"/>
                <a:cs typeface="Times New Roman" panose="02020603050405020304" pitchFamily="18" charset="0"/>
              </a:rPr>
              <a:t>Consumer Cyclical 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altLang="zh-CN" sz="1800" b="1" i="1" dirty="0">
                <a:solidFill>
                  <a:srgbClr val="0070C0"/>
                </a:solidFill>
                <a:latin typeface="Times New Roman" panose="02020603050405020304" pitchFamily="18" charset="0"/>
                <a:cs typeface="Times New Roman" panose="02020603050405020304" pitchFamily="18" charset="0"/>
              </a:rPr>
              <a:t>679</a:t>
            </a:r>
            <a:r>
              <a:rPr lang="en-US" sz="1800" dirty="0">
                <a:latin typeface="Times New Roman" panose="02020603050405020304" pitchFamily="18" charset="0"/>
                <a:cs typeface="Times New Roman" panose="02020603050405020304" pitchFamily="18" charset="0"/>
              </a:rPr>
              <a:t> stocks in consumer cyclical sector, </a:t>
            </a:r>
            <a:r>
              <a:rPr lang="en-US" sz="1800" b="1" i="1" dirty="0">
                <a:solidFill>
                  <a:srgbClr val="0070C0"/>
                </a:solidFill>
                <a:latin typeface="Times New Roman" panose="02020603050405020304" pitchFamily="18" charset="0"/>
                <a:cs typeface="Times New Roman" panose="02020603050405020304" pitchFamily="18" charset="0"/>
              </a:rPr>
              <a:t>35</a:t>
            </a:r>
            <a:r>
              <a:rPr lang="en-US" altLang="zh-CN" sz="1800" b="1" i="1" dirty="0">
                <a:solidFill>
                  <a:srgbClr val="0070C0"/>
                </a:solidFill>
                <a:latin typeface="Times New Roman" panose="02020603050405020304" pitchFamily="18" charset="0"/>
                <a:cs typeface="Times New Roman" panose="02020603050405020304" pitchFamily="18" charset="0"/>
              </a:rPr>
              <a:t>6</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10</a:t>
            </a:r>
            <a:r>
              <a:rPr lang="en-US" altLang="zh-CN" sz="1800" dirty="0">
                <a:latin typeface="Times New Roman" panose="02020603050405020304" pitchFamily="18" charset="0"/>
                <a:cs typeface="Times New Roman" panose="02020603050405020304" pitchFamily="18" charset="0"/>
              </a:rPr>
              <a:t> stocks </a:t>
            </a:r>
            <a:r>
              <a:rPr lang="en-US" sz="1800" dirty="0">
                <a:latin typeface="Times New Roman" panose="02020603050405020304" pitchFamily="18" charset="0"/>
                <a:cs typeface="Times New Roman" panose="02020603050405020304" pitchFamily="18" charset="0"/>
              </a:rPr>
              <a:t>lack EPS data; </a:t>
            </a:r>
            <a:r>
              <a:rPr lang="en-US" sz="1800" i="1" dirty="0">
                <a:latin typeface="Times New Roman" panose="02020603050405020304" pitchFamily="18" charset="0"/>
                <a:cs typeface="Times New Roman" panose="02020603050405020304" pitchFamily="18" charset="0"/>
              </a:rPr>
              <a:t>9</a:t>
            </a:r>
            <a:r>
              <a:rPr lang="en-US" sz="1800" dirty="0">
                <a:latin typeface="Times New Roman" panose="02020603050405020304" pitchFamily="18" charset="0"/>
                <a:cs typeface="Times New Roman" panose="02020603050405020304" pitchFamily="18" charset="0"/>
              </a:rPr>
              <a:t> stocks lack price data in a long period; </a:t>
            </a:r>
            <a:r>
              <a:rPr lang="en-US" sz="1800" i="1" dirty="0">
                <a:latin typeface="Times New Roman" panose="02020603050405020304" pitchFamily="18" charset="0"/>
                <a:cs typeface="Times New Roman" panose="02020603050405020304" pitchFamily="18" charset="0"/>
              </a:rPr>
              <a:t>65</a:t>
            </a:r>
            <a:r>
              <a:rPr lang="en-US" sz="1800" dirty="0">
                <a:latin typeface="Times New Roman" panose="02020603050405020304" pitchFamily="18" charset="0"/>
                <a:cs typeface="Times New Roman" panose="02020603050405020304" pitchFamily="18" charset="0"/>
              </a:rPr>
              <a:t> stocks lack debt data; </a:t>
            </a:r>
            <a:r>
              <a:rPr lang="en-US" sz="1800" i="1" dirty="0">
                <a:latin typeface="Times New Roman" panose="02020603050405020304" pitchFamily="18" charset="0"/>
                <a:cs typeface="Times New Roman" panose="02020603050405020304" pitchFamily="18" charset="0"/>
              </a:rPr>
              <a:t>36</a:t>
            </a:r>
            <a:r>
              <a:rPr lang="en-US" sz="1800" dirty="0">
                <a:latin typeface="Times New Roman" panose="02020603050405020304" pitchFamily="18" charset="0"/>
                <a:cs typeface="Times New Roman" panose="02020603050405020304" pitchFamily="18" charset="0"/>
              </a:rPr>
              <a:t> stocks lack shares data; </a:t>
            </a:r>
            <a:r>
              <a:rPr lang="en-US" sz="1800" i="1" dirty="0">
                <a:latin typeface="Times New Roman" panose="02020603050405020304" pitchFamily="18" charset="0"/>
                <a:cs typeface="Times New Roman" panose="02020603050405020304" pitchFamily="18" charset="0"/>
              </a:rPr>
              <a:t>23</a:t>
            </a:r>
            <a:r>
              <a:rPr lang="en-US" sz="1800" dirty="0">
                <a:latin typeface="Times New Roman" panose="02020603050405020304" pitchFamily="18" charset="0"/>
                <a:cs typeface="Times New Roman" panose="02020603050405020304" pitchFamily="18" charset="0"/>
              </a:rPr>
              <a:t> stocks lack EBITDA data; </a:t>
            </a:r>
            <a:r>
              <a:rPr lang="en-US" sz="1800" i="1" dirty="0">
                <a:latin typeface="Times New Roman" panose="02020603050405020304" pitchFamily="18" charset="0"/>
                <a:cs typeface="Times New Roman" panose="02020603050405020304" pitchFamily="18" charset="0"/>
              </a:rPr>
              <a:t>175</a:t>
            </a:r>
            <a:r>
              <a:rPr lang="en-US" sz="1800" dirty="0">
                <a:latin typeface="Times New Roman" panose="02020603050405020304" pitchFamily="18" charset="0"/>
                <a:cs typeface="Times New Roman" panose="02020603050405020304" pitchFamily="18" charset="0"/>
              </a:rPr>
              <a:t> stocks paid zero dividend; </a:t>
            </a:r>
            <a:r>
              <a:rPr lang="en-US" sz="1800" i="1" dirty="0">
                <a:latin typeface="Times New Roman" panose="02020603050405020304" pitchFamily="18" charset="0"/>
                <a:cs typeface="Times New Roman" panose="02020603050405020304" pitchFamily="18" charset="0"/>
              </a:rPr>
              <a:t>5</a:t>
            </a:r>
            <a:r>
              <a:rPr lang="en-US" sz="1800" dirty="0">
                <a:latin typeface="Times New Roman" panose="02020603050405020304" pitchFamily="18" charset="0"/>
                <a:cs typeface="Times New Roman" panose="02020603050405020304" pitchFamily="18" charset="0"/>
              </a:rPr>
              <a:t> stocks lack FCF data.</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20</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924034577"/>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dirty="0"/>
                        <a:t>8.37</a:t>
                      </a:r>
                    </a:p>
                  </a:txBody>
                  <a:tcPr/>
                </a:tc>
                <a:tc>
                  <a:txBody>
                    <a:bodyPr/>
                    <a:lstStyle/>
                    <a:p>
                      <a:r>
                        <a:rPr lang="en-US" dirty="0"/>
                        <a:t>-3.98</a:t>
                      </a:r>
                    </a:p>
                  </a:txBody>
                  <a:tcPr/>
                </a:tc>
                <a:tc>
                  <a:txBody>
                    <a:bodyPr/>
                    <a:lstStyle/>
                    <a:p>
                      <a:r>
                        <a:rPr lang="en-US" dirty="0"/>
                        <a:t>2.23</a:t>
                      </a:r>
                    </a:p>
                  </a:txBody>
                  <a:tcPr/>
                </a:tc>
                <a:tc>
                  <a:txBody>
                    <a:bodyPr/>
                    <a:lstStyle/>
                    <a:p>
                      <a:r>
                        <a:rPr lang="en-US" dirty="0"/>
                        <a:t>1.92</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dirty="0"/>
                        <a:t>13.30%</a:t>
                      </a:r>
                    </a:p>
                  </a:txBody>
                  <a:tcPr/>
                </a:tc>
                <a:tc>
                  <a:txBody>
                    <a:bodyPr/>
                    <a:lstStyle/>
                    <a:p>
                      <a:r>
                        <a:rPr lang="en-US" dirty="0"/>
                        <a:t>0.00%</a:t>
                      </a:r>
                    </a:p>
                  </a:txBody>
                  <a:tcPr/>
                </a:tc>
                <a:tc>
                  <a:txBody>
                    <a:bodyPr/>
                    <a:lstStyle/>
                    <a:p>
                      <a:r>
                        <a:rPr lang="en-US" dirty="0"/>
                        <a:t>2.54%</a:t>
                      </a:r>
                    </a:p>
                  </a:txBody>
                  <a:tcPr/>
                </a:tc>
                <a:tc>
                  <a:txBody>
                    <a:bodyPr/>
                    <a:lstStyle/>
                    <a:p>
                      <a:r>
                        <a:rPr lang="en-US" dirty="0"/>
                        <a:t>1.67%</a:t>
                      </a:r>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dirty="0"/>
                        <a:t>17.80%</a:t>
                      </a:r>
                    </a:p>
                  </a:txBody>
                  <a:tcPr/>
                </a:tc>
                <a:tc>
                  <a:txBody>
                    <a:bodyPr/>
                    <a:lstStyle/>
                    <a:p>
                      <a:r>
                        <a:rPr lang="en-US" dirty="0"/>
                        <a:t>-7.34%</a:t>
                      </a:r>
                    </a:p>
                  </a:txBody>
                  <a:tcPr/>
                </a:tc>
                <a:tc>
                  <a:txBody>
                    <a:bodyPr/>
                    <a:lstStyle/>
                    <a:p>
                      <a:r>
                        <a:rPr lang="en-US" dirty="0"/>
                        <a:t>6.09%</a:t>
                      </a:r>
                    </a:p>
                  </a:txBody>
                  <a:tcPr/>
                </a:tc>
                <a:tc>
                  <a:txBody>
                    <a:bodyPr/>
                    <a:lstStyle/>
                    <a:p>
                      <a:r>
                        <a:rPr lang="en-US" dirty="0"/>
                        <a:t>5.69%</a:t>
                      </a:r>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dirty="0"/>
                        <a:t>24.15%</a:t>
                      </a:r>
                    </a:p>
                  </a:txBody>
                  <a:tcPr/>
                </a:tc>
                <a:tc>
                  <a:txBody>
                    <a:bodyPr/>
                    <a:lstStyle/>
                    <a:p>
                      <a:r>
                        <a:rPr lang="en-US" dirty="0"/>
                        <a:t>-13.57%</a:t>
                      </a:r>
                    </a:p>
                  </a:txBody>
                  <a:tcPr/>
                </a:tc>
                <a:tc>
                  <a:txBody>
                    <a:bodyPr/>
                    <a:lstStyle/>
                    <a:p>
                      <a:r>
                        <a:rPr lang="en-US" dirty="0"/>
                        <a:t>5.42%</a:t>
                      </a:r>
                    </a:p>
                  </a:txBody>
                  <a:tcPr/>
                </a:tc>
                <a:tc>
                  <a:txBody>
                    <a:bodyPr/>
                    <a:lstStyle/>
                    <a:p>
                      <a:r>
                        <a:rPr lang="en-US" dirty="0"/>
                        <a:t>5.29%</a:t>
                      </a:r>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30</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150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21</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581066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903774" y="-192861"/>
            <a:ext cx="5340180" cy="1256739"/>
          </a:xfrm>
        </p:spPr>
        <p:txBody>
          <a:bodyPr>
            <a:normAutofit/>
          </a:bodyPr>
          <a:lstStyle/>
          <a:p>
            <a:r>
              <a:rPr lang="en-US" sz="3200" dirty="0">
                <a:latin typeface="Times New Roman" panose="02020603050405020304" pitchFamily="18" charset="0"/>
                <a:cs typeface="Times New Roman" panose="02020603050405020304" pitchFamily="18" charset="0"/>
              </a:rPr>
              <a:t>Consumer Cyclical 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21</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569407" y="619031"/>
            <a:ext cx="6008914"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2.0</a:t>
            </a:r>
            <a:r>
              <a:rPr lang="en-US" sz="1600" dirty="0">
                <a:latin typeface="Times New Roman" panose="02020603050405020304" pitchFamily="18" charset="0"/>
                <a:cs typeface="Times New Roman" panose="02020603050405020304" pitchFamily="18" charset="0"/>
              </a:rPr>
              <a:t>, compared to all 356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3.98~8.37</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114%</a:t>
            </a:r>
            <a:r>
              <a:rPr lang="en-US" sz="1600" dirty="0">
                <a:latin typeface="Times New Roman" panose="02020603050405020304" pitchFamily="18" charset="0"/>
                <a:cs typeface="Times New Roman" panose="02020603050405020304" pitchFamily="18" charset="0"/>
              </a:rPr>
              <a:t>, compared to all 356 stocks with a range of </a:t>
            </a:r>
            <a:r>
              <a:rPr lang="en-US" sz="1600" b="1" i="1" dirty="0">
                <a:solidFill>
                  <a:srgbClr val="FF0000"/>
                </a:solidFill>
                <a:latin typeface="Times New Roman" panose="02020603050405020304" pitchFamily="18" charset="0"/>
                <a:cs typeface="Times New Roman" panose="02020603050405020304" pitchFamily="18" charset="0"/>
              </a:rPr>
              <a:t>0.0%~13.30%</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21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5%</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88%</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-7.34%~17.80%</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21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6%</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131%</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-13.57%~24.15%</a:t>
            </a: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pic>
        <p:nvPicPr>
          <p:cNvPr id="6" name="Picture 5" descr="A chart with red dots&#10;&#10;Description automatically generated">
            <a:extLst>
              <a:ext uri="{FF2B5EF4-FFF2-40B4-BE49-F238E27FC236}">
                <a16:creationId xmlns:a16="http://schemas.microsoft.com/office/drawing/2014/main" id="{764B3D2B-8DB4-4051-A86F-B87C96AA1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732" y="0"/>
            <a:ext cx="4937991" cy="3296204"/>
          </a:xfrm>
          <a:prstGeom prst="rect">
            <a:avLst/>
          </a:prstGeom>
        </p:spPr>
      </p:pic>
      <p:pic>
        <p:nvPicPr>
          <p:cNvPr id="10" name="Picture 9" descr="A graph with blue dots&#10;&#10;Description automatically generated">
            <a:extLst>
              <a:ext uri="{FF2B5EF4-FFF2-40B4-BE49-F238E27FC236}">
                <a16:creationId xmlns:a16="http://schemas.microsoft.com/office/drawing/2014/main" id="{A5DC81C1-0B0F-C1CE-8A3E-6C2A90F57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642" y="3365201"/>
            <a:ext cx="4893541" cy="3365518"/>
          </a:xfrm>
          <a:prstGeom prst="rect">
            <a:avLst/>
          </a:prstGeom>
        </p:spPr>
      </p:pic>
      <p:pic>
        <p:nvPicPr>
          <p:cNvPr id="12" name="Picture 11" descr="A graph with green dots&#10;&#10;Description automatically generated">
            <a:extLst>
              <a:ext uri="{FF2B5EF4-FFF2-40B4-BE49-F238E27FC236}">
                <a16:creationId xmlns:a16="http://schemas.microsoft.com/office/drawing/2014/main" id="{6AB8150E-4E30-20F1-6AB9-32C23498E2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9732" y="3419798"/>
            <a:ext cx="4734770" cy="3256324"/>
          </a:xfrm>
          <a:prstGeom prst="rect">
            <a:avLst/>
          </a:prstGeom>
        </p:spPr>
      </p:pic>
    </p:spTree>
    <p:extLst>
      <p:ext uri="{BB962C8B-B14F-4D97-AF65-F5344CB8AC3E}">
        <p14:creationId xmlns:p14="http://schemas.microsoft.com/office/powerpoint/2010/main" val="4206337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Consumer Cyclical 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22</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extLst>
              <p:ext uri="{D42A27DB-BD31-4B8C-83A1-F6EECF244321}">
                <p14:modId xmlns:p14="http://schemas.microsoft.com/office/powerpoint/2010/main" val="1694509190"/>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21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11</a:t>
                      </a:r>
                    </a:p>
                  </a:txBody>
                  <a:tcPr/>
                </a:tc>
                <a:tc>
                  <a:txBody>
                    <a:bodyPr/>
                    <a:lstStyle/>
                    <a:p>
                      <a:r>
                        <a:rPr lang="en-US" dirty="0"/>
                        <a:t>15</a:t>
                      </a:r>
                    </a:p>
                  </a:txBody>
                  <a:tcPr/>
                </a:tc>
                <a:tc>
                  <a:txBody>
                    <a:bodyPr/>
                    <a:lstStyle/>
                    <a:p>
                      <a:r>
                        <a:rPr lang="en-US" dirty="0"/>
                        <a:t>14</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10</a:t>
                      </a:r>
                    </a:p>
                  </a:txBody>
                  <a:tcPr/>
                </a:tc>
                <a:tc>
                  <a:txBody>
                    <a:bodyPr/>
                    <a:lstStyle/>
                    <a:p>
                      <a:r>
                        <a:rPr lang="en-US" dirty="0"/>
                        <a:t>9</a:t>
                      </a:r>
                    </a:p>
                  </a:txBody>
                  <a:tcPr/>
                </a:tc>
                <a:tc>
                  <a:txBody>
                    <a:bodyPr/>
                    <a:lstStyle/>
                    <a:p>
                      <a:r>
                        <a:rPr lang="en-US" dirty="0"/>
                        <a:t>7</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1.79%</a:t>
                      </a:r>
                    </a:p>
                  </a:txBody>
                  <a:tcPr/>
                </a:tc>
                <a:tc>
                  <a:txBody>
                    <a:bodyPr/>
                    <a:lstStyle/>
                    <a:p>
                      <a:r>
                        <a:rPr lang="en-US" dirty="0"/>
                        <a:t>9.68%</a:t>
                      </a:r>
                    </a:p>
                  </a:txBody>
                  <a:tcPr/>
                </a:tc>
                <a:tc>
                  <a:txBody>
                    <a:bodyPr/>
                    <a:lstStyle/>
                    <a:p>
                      <a:r>
                        <a:rPr lang="en-US" dirty="0"/>
                        <a:t>17.68%</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773545" y="2243756"/>
            <a:ext cx="2673928"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Investment Portfolio performs worse than S&amp;P 500 factors in 60-day and 1-year period but do has positive returns. </a:t>
            </a:r>
          </a:p>
        </p:txBody>
      </p:sp>
      <p:pic>
        <p:nvPicPr>
          <p:cNvPr id="6" name="Picture 5">
            <a:extLst>
              <a:ext uri="{FF2B5EF4-FFF2-40B4-BE49-F238E27FC236}">
                <a16:creationId xmlns:a16="http://schemas.microsoft.com/office/drawing/2014/main" id="{037E4FAF-B86D-FBE6-8DA8-CDA037E89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708" y="136525"/>
            <a:ext cx="7772400" cy="4441371"/>
          </a:xfrm>
          <a:prstGeom prst="rect">
            <a:avLst/>
          </a:prstGeom>
        </p:spPr>
      </p:pic>
    </p:spTree>
    <p:extLst>
      <p:ext uri="{BB962C8B-B14F-4D97-AF65-F5344CB8AC3E}">
        <p14:creationId xmlns:p14="http://schemas.microsoft.com/office/powerpoint/2010/main" val="1184113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C35226-7034-511D-BFF6-4A49C7725601}"/>
              </a:ext>
            </a:extLst>
          </p:cNvPr>
          <p:cNvSpPr>
            <a:spLocks noGrp="1"/>
          </p:cNvSpPr>
          <p:nvPr>
            <p:ph type="sldNum" sz="quarter" idx="12"/>
          </p:nvPr>
        </p:nvSpPr>
        <p:spPr/>
        <p:txBody>
          <a:bodyPr/>
          <a:lstStyle/>
          <a:p>
            <a:fld id="{B5530BF4-7B44-4B4D-9799-7C2B90B3FD94}" type="slidenum">
              <a:rPr lang="en-US" smtClean="0"/>
              <a:t>23</a:t>
            </a:fld>
            <a:endParaRPr lang="en-US"/>
          </a:p>
        </p:txBody>
      </p:sp>
      <p:sp>
        <p:nvSpPr>
          <p:cNvPr id="5" name="标题 1">
            <a:extLst>
              <a:ext uri="{FF2B5EF4-FFF2-40B4-BE49-F238E27FC236}">
                <a16:creationId xmlns:a16="http://schemas.microsoft.com/office/drawing/2014/main" id="{754553EE-B47F-76CB-9048-B5D3710212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Consumer Cyclical Sector</a:t>
            </a:r>
          </a:p>
        </p:txBody>
      </p:sp>
      <p:pic>
        <p:nvPicPr>
          <p:cNvPr id="7" name="Picture 6">
            <a:extLst>
              <a:ext uri="{FF2B5EF4-FFF2-40B4-BE49-F238E27FC236}">
                <a16:creationId xmlns:a16="http://schemas.microsoft.com/office/drawing/2014/main" id="{861210FB-6ADE-D4B4-D040-5CEA1471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4" y="0"/>
            <a:ext cx="7772400" cy="6224238"/>
          </a:xfrm>
          <a:prstGeom prst="rect">
            <a:avLst/>
          </a:prstGeom>
        </p:spPr>
      </p:pic>
      <p:sp>
        <p:nvSpPr>
          <p:cNvPr id="8" name="文本框 10">
            <a:extLst>
              <a:ext uri="{FF2B5EF4-FFF2-40B4-BE49-F238E27FC236}">
                <a16:creationId xmlns:a16="http://schemas.microsoft.com/office/drawing/2014/main" id="{2A331835-9E3E-9039-C641-BD397DD6735D}"/>
              </a:ext>
            </a:extLst>
          </p:cNvPr>
          <p:cNvSpPr txBox="1"/>
          <p:nvPr/>
        </p:nvSpPr>
        <p:spPr>
          <a:xfrm>
            <a:off x="422031" y="2292623"/>
            <a:ext cx="33862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 </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year period, the consumer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cyclical</a:t>
            </a:r>
            <a:r>
              <a:rPr lang="en-US" dirty="0">
                <a:latin typeface="Times New Roman" panose="02020603050405020304" pitchFamily="18" charset="0"/>
                <a:cs typeface="Times New Roman" panose="02020603050405020304" pitchFamily="18" charset="0"/>
              </a:rPr>
              <a:t> sector was above the market average for the first four months of the year, and below the market average starting in January.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0.061.</a:t>
            </a:r>
          </a:p>
        </p:txBody>
      </p:sp>
    </p:spTree>
    <p:extLst>
      <p:ext uri="{BB962C8B-B14F-4D97-AF65-F5344CB8AC3E}">
        <p14:creationId xmlns:p14="http://schemas.microsoft.com/office/powerpoint/2010/main" val="2278782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5717512" cy="1350631"/>
          </a:xfrm>
        </p:spPr>
        <p:txBody>
          <a:bodyPr>
            <a:normAutofit/>
          </a:bodyPr>
          <a:lstStyle/>
          <a:p>
            <a:r>
              <a:rPr lang="en-US" sz="3200" dirty="0">
                <a:latin typeface="Times New Roman" panose="02020603050405020304" pitchFamily="18" charset="0"/>
                <a:cs typeface="Times New Roman" panose="02020603050405020304" pitchFamily="18" charset="0"/>
              </a:rPr>
              <a:t>Consumer Defensive 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altLang="zh-CN" sz="1800" b="1" i="1" dirty="0">
                <a:solidFill>
                  <a:srgbClr val="0070C0"/>
                </a:solidFill>
                <a:latin typeface="Times New Roman" panose="02020603050405020304" pitchFamily="18" charset="0"/>
                <a:cs typeface="Times New Roman" panose="02020603050405020304" pitchFamily="18" charset="0"/>
              </a:rPr>
              <a:t>261</a:t>
            </a:r>
            <a:r>
              <a:rPr lang="en-US" sz="1800" dirty="0">
                <a:latin typeface="Times New Roman" panose="02020603050405020304" pitchFamily="18" charset="0"/>
                <a:cs typeface="Times New Roman" panose="02020603050405020304" pitchFamily="18" charset="0"/>
              </a:rPr>
              <a:t> stocks in consumer defensive sector, </a:t>
            </a:r>
            <a:r>
              <a:rPr lang="en-US" altLang="zh-CN" sz="1800" b="1" i="1" dirty="0">
                <a:solidFill>
                  <a:srgbClr val="0070C0"/>
                </a:solidFill>
                <a:latin typeface="Times New Roman" panose="02020603050405020304" pitchFamily="18" charset="0"/>
                <a:cs typeface="Times New Roman" panose="02020603050405020304" pitchFamily="18" charset="0"/>
              </a:rPr>
              <a:t>148</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6</a:t>
            </a:r>
            <a:r>
              <a:rPr lang="en-US" altLang="zh-CN" sz="1800" dirty="0">
                <a:latin typeface="Times New Roman" panose="02020603050405020304" pitchFamily="18" charset="0"/>
                <a:cs typeface="Times New Roman" panose="02020603050405020304" pitchFamily="18" charset="0"/>
              </a:rPr>
              <a:t> stocks </a:t>
            </a:r>
            <a:r>
              <a:rPr lang="en-US" sz="1800" dirty="0">
                <a:latin typeface="Times New Roman" panose="02020603050405020304" pitchFamily="18" charset="0"/>
                <a:cs typeface="Times New Roman" panose="02020603050405020304" pitchFamily="18" charset="0"/>
              </a:rPr>
              <a:t>lack EPS data; </a:t>
            </a:r>
            <a:r>
              <a:rPr lang="en-US" sz="1800" i="1"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stocks lack price data in a long period; </a:t>
            </a:r>
            <a:r>
              <a:rPr lang="en-US" sz="1800" i="1" dirty="0">
                <a:latin typeface="Times New Roman" panose="02020603050405020304" pitchFamily="18" charset="0"/>
                <a:cs typeface="Times New Roman" panose="02020603050405020304" pitchFamily="18" charset="0"/>
              </a:rPr>
              <a:t>31</a:t>
            </a:r>
            <a:r>
              <a:rPr lang="en-US" sz="1800" dirty="0">
                <a:latin typeface="Times New Roman" panose="02020603050405020304" pitchFamily="18" charset="0"/>
                <a:cs typeface="Times New Roman" panose="02020603050405020304" pitchFamily="18" charset="0"/>
              </a:rPr>
              <a:t> stocks lack debt data; </a:t>
            </a:r>
            <a:r>
              <a:rPr lang="en-US" sz="1800" i="1" dirty="0">
                <a:latin typeface="Times New Roman" panose="02020603050405020304" pitchFamily="18" charset="0"/>
                <a:cs typeface="Times New Roman" panose="02020603050405020304" pitchFamily="18" charset="0"/>
              </a:rPr>
              <a:t>18 </a:t>
            </a:r>
            <a:r>
              <a:rPr lang="en-US" sz="1800" dirty="0">
                <a:latin typeface="Times New Roman" panose="02020603050405020304" pitchFamily="18" charset="0"/>
                <a:cs typeface="Times New Roman" panose="02020603050405020304" pitchFamily="18" charset="0"/>
              </a:rPr>
              <a:t>stocks lack shares data; </a:t>
            </a:r>
            <a:r>
              <a:rPr lang="en-US" sz="1800" i="1"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stocks lack EBITDA data; </a:t>
            </a:r>
            <a:r>
              <a:rPr lang="en-US" sz="1800" i="1" dirty="0">
                <a:latin typeface="Times New Roman" panose="02020603050405020304" pitchFamily="18" charset="0"/>
                <a:cs typeface="Times New Roman" panose="02020603050405020304" pitchFamily="18" charset="0"/>
              </a:rPr>
              <a:t>52</a:t>
            </a:r>
            <a:r>
              <a:rPr lang="en-US" sz="1800" dirty="0">
                <a:latin typeface="Times New Roman" panose="02020603050405020304" pitchFamily="18" charset="0"/>
                <a:cs typeface="Times New Roman" panose="02020603050405020304" pitchFamily="18" charset="0"/>
              </a:rPr>
              <a:t> stocks paid zero dividend.</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24</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1851048073"/>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altLang="zh-CN" dirty="0"/>
                        <a:t>6.25</a:t>
                      </a:r>
                      <a:endParaRPr lang="en-US" dirty="0"/>
                    </a:p>
                  </a:txBody>
                  <a:tcPr/>
                </a:tc>
                <a:tc>
                  <a:txBody>
                    <a:bodyPr/>
                    <a:lstStyle/>
                    <a:p>
                      <a:r>
                        <a:rPr lang="en-US" dirty="0"/>
                        <a:t>-</a:t>
                      </a:r>
                      <a:r>
                        <a:rPr lang="en-US" altLang="zh-CN" dirty="0"/>
                        <a:t>4.06</a:t>
                      </a:r>
                      <a:endParaRPr lang="en-US" dirty="0"/>
                    </a:p>
                  </a:txBody>
                  <a:tcPr/>
                </a:tc>
                <a:tc>
                  <a:txBody>
                    <a:bodyPr/>
                    <a:lstStyle/>
                    <a:p>
                      <a:r>
                        <a:rPr lang="en-US" dirty="0"/>
                        <a:t>2.02</a:t>
                      </a:r>
                    </a:p>
                  </a:txBody>
                  <a:tcPr/>
                </a:tc>
                <a:tc>
                  <a:txBody>
                    <a:bodyPr/>
                    <a:lstStyle/>
                    <a:p>
                      <a:r>
                        <a:rPr lang="en-US" dirty="0"/>
                        <a:t>1.85</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altLang="zh-CN" dirty="0"/>
                        <a:t>14.62%</a:t>
                      </a:r>
                      <a:endParaRPr lang="en-US" dirty="0"/>
                    </a:p>
                  </a:txBody>
                  <a:tcPr/>
                </a:tc>
                <a:tc>
                  <a:txBody>
                    <a:bodyPr/>
                    <a:lstStyle/>
                    <a:p>
                      <a:r>
                        <a:rPr lang="en-US" dirty="0"/>
                        <a:t>0.0</a:t>
                      </a:r>
                      <a:r>
                        <a:rPr lang="en-US" altLang="zh-CN" dirty="0"/>
                        <a:t>1%</a:t>
                      </a:r>
                      <a:endParaRPr lang="en-US" dirty="0"/>
                    </a:p>
                  </a:txBody>
                  <a:tcPr/>
                </a:tc>
                <a:tc>
                  <a:txBody>
                    <a:bodyPr/>
                    <a:lstStyle/>
                    <a:p>
                      <a:r>
                        <a:rPr lang="en-US" altLang="zh-CN" dirty="0"/>
                        <a:t>3.02%</a:t>
                      </a:r>
                      <a:endParaRPr lang="en-US" dirty="0"/>
                    </a:p>
                  </a:txBody>
                  <a:tcPr/>
                </a:tc>
                <a:tc>
                  <a:txBody>
                    <a:bodyPr/>
                    <a:lstStyle/>
                    <a:p>
                      <a:r>
                        <a:rPr lang="en-US" altLang="zh-CN" dirty="0"/>
                        <a:t>2.23%</a:t>
                      </a:r>
                      <a:endParaRPr lang="en-US" dirty="0"/>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altLang="zh-CN" dirty="0"/>
                        <a:t>14.27%</a:t>
                      </a:r>
                      <a:endParaRPr lang="en-US" dirty="0"/>
                    </a:p>
                  </a:txBody>
                  <a:tcPr/>
                </a:tc>
                <a:tc>
                  <a:txBody>
                    <a:bodyPr/>
                    <a:lstStyle/>
                    <a:p>
                      <a:r>
                        <a:rPr lang="en-US" dirty="0"/>
                        <a:t>-</a:t>
                      </a:r>
                      <a:r>
                        <a:rPr lang="en-US" altLang="zh-CN" dirty="0"/>
                        <a:t>4.10%</a:t>
                      </a:r>
                      <a:endParaRPr lang="en-US" dirty="0"/>
                    </a:p>
                  </a:txBody>
                  <a:tcPr/>
                </a:tc>
                <a:tc>
                  <a:txBody>
                    <a:bodyPr/>
                    <a:lstStyle/>
                    <a:p>
                      <a:r>
                        <a:rPr lang="en-US" altLang="zh-CN" dirty="0"/>
                        <a:t>5.83%</a:t>
                      </a:r>
                      <a:endParaRPr lang="en-US" dirty="0"/>
                    </a:p>
                  </a:txBody>
                  <a:tcPr/>
                </a:tc>
                <a:tc>
                  <a:txBody>
                    <a:bodyPr/>
                    <a:lstStyle/>
                    <a:p>
                      <a:r>
                        <a:rPr lang="en-US" altLang="zh-CN" dirty="0"/>
                        <a:t>5.26%</a:t>
                      </a:r>
                      <a:endParaRPr lang="en-US" dirty="0"/>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altLang="zh-CN" dirty="0"/>
                        <a:t>20.40%</a:t>
                      </a:r>
                      <a:endParaRPr lang="en-US" dirty="0"/>
                    </a:p>
                  </a:txBody>
                  <a:tcPr/>
                </a:tc>
                <a:tc>
                  <a:txBody>
                    <a:bodyPr/>
                    <a:lstStyle/>
                    <a:p>
                      <a:r>
                        <a:rPr lang="en-US" dirty="0"/>
                        <a:t>-</a:t>
                      </a:r>
                      <a:r>
                        <a:rPr lang="en-US" altLang="zh-CN" dirty="0"/>
                        <a:t>9.57%</a:t>
                      </a:r>
                      <a:endParaRPr lang="en-US" dirty="0"/>
                    </a:p>
                  </a:txBody>
                  <a:tcPr/>
                </a:tc>
                <a:tc>
                  <a:txBody>
                    <a:bodyPr/>
                    <a:lstStyle/>
                    <a:p>
                      <a:r>
                        <a:rPr lang="en-US" altLang="zh-CN" dirty="0"/>
                        <a:t>6.24%</a:t>
                      </a:r>
                      <a:endParaRPr lang="en-US" dirty="0"/>
                    </a:p>
                  </a:txBody>
                  <a:tcPr/>
                </a:tc>
                <a:tc>
                  <a:txBody>
                    <a:bodyPr/>
                    <a:lstStyle/>
                    <a:p>
                      <a:r>
                        <a:rPr lang="en-US" altLang="zh-CN" dirty="0"/>
                        <a:t>5.33%</a:t>
                      </a:r>
                      <a:endParaRPr lang="en-US" dirty="0"/>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15</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50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16</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79736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572656" y="-219322"/>
            <a:ext cx="5340180" cy="1256739"/>
          </a:xfrm>
        </p:spPr>
        <p:txBody>
          <a:bodyPr>
            <a:normAutofit/>
          </a:bodyPr>
          <a:lstStyle/>
          <a:p>
            <a:r>
              <a:rPr lang="en-US" sz="3200" dirty="0">
                <a:latin typeface="Times New Roman" panose="02020603050405020304" pitchFamily="18" charset="0"/>
                <a:cs typeface="Times New Roman" panose="02020603050405020304" pitchFamily="18" charset="0"/>
              </a:rPr>
              <a:t>Consumer Defensive 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25</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572656" y="691275"/>
            <a:ext cx="5908673"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15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2.6</a:t>
            </a:r>
            <a:r>
              <a:rPr lang="en-US" sz="1600" dirty="0">
                <a:latin typeface="Times New Roman" panose="02020603050405020304" pitchFamily="18" charset="0"/>
                <a:cs typeface="Times New Roman" panose="02020603050405020304" pitchFamily="18" charset="0"/>
              </a:rPr>
              <a:t>, compared to all 148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4.06~6.25</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90</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compared to all 148 stocks with a range of </a:t>
            </a:r>
            <a:r>
              <a:rPr lang="en-US" sz="1600" b="1" i="1" dirty="0">
                <a:solidFill>
                  <a:srgbClr val="FF0000"/>
                </a:solidFill>
                <a:latin typeface="Times New Roman" panose="02020603050405020304" pitchFamily="18" charset="0"/>
                <a:cs typeface="Times New Roman" panose="02020603050405020304" pitchFamily="18" charset="0"/>
              </a:rPr>
              <a:t>0.0</a:t>
            </a:r>
            <a:r>
              <a:rPr lang="en-US" altLang="zh-CN" sz="1600" b="1" i="1" dirty="0">
                <a:solidFill>
                  <a:srgbClr val="FF0000"/>
                </a:solidFill>
                <a:latin typeface="Times New Roman" panose="02020603050405020304" pitchFamily="18" charset="0"/>
                <a:cs typeface="Times New Roman" panose="02020603050405020304" pitchFamily="18" charset="0"/>
              </a:rPr>
              <a:t>1%</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14.62%</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15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5</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zh-CN" altLang="en-US" sz="1600" b="1" i="1" dirty="0">
                <a:solidFill>
                  <a:srgbClr val="00B0F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19%</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4.10%</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14.27%</a:t>
            </a:r>
            <a:endParaRPr lang="en-US" sz="1600" b="1" i="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15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5</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and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65%</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9.57%</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20.40%</a:t>
            </a:r>
            <a:endParaRPr lang="en-US" sz="1600" b="1" i="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pic>
        <p:nvPicPr>
          <p:cNvPr id="6" name="Picture 5" descr="A chart with red dots&#10;&#10;Description automatically generated">
            <a:extLst>
              <a:ext uri="{FF2B5EF4-FFF2-40B4-BE49-F238E27FC236}">
                <a16:creationId xmlns:a16="http://schemas.microsoft.com/office/drawing/2014/main" id="{48C4D06D-3A97-0CC4-F1EE-40AE2B3A1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229" y="-1"/>
            <a:ext cx="5046115" cy="3321655"/>
          </a:xfrm>
          <a:prstGeom prst="rect">
            <a:avLst/>
          </a:prstGeom>
        </p:spPr>
      </p:pic>
      <p:pic>
        <p:nvPicPr>
          <p:cNvPr id="12" name="Picture 11" descr="A chart with green dots&#10;&#10;Description automatically generated">
            <a:extLst>
              <a:ext uri="{FF2B5EF4-FFF2-40B4-BE49-F238E27FC236}">
                <a16:creationId xmlns:a16="http://schemas.microsoft.com/office/drawing/2014/main" id="{C40D20FD-2155-799E-0C2D-6FEE39659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209" y="3361760"/>
            <a:ext cx="5157287" cy="3496239"/>
          </a:xfrm>
          <a:prstGeom prst="rect">
            <a:avLst/>
          </a:prstGeom>
        </p:spPr>
      </p:pic>
      <p:pic>
        <p:nvPicPr>
          <p:cNvPr id="5" name="图片 4" descr="图表, 散点图&#10;&#10;描述已自动生成">
            <a:extLst>
              <a:ext uri="{FF2B5EF4-FFF2-40B4-BE49-F238E27FC236}">
                <a16:creationId xmlns:a16="http://schemas.microsoft.com/office/drawing/2014/main" id="{350C7BB2-0E58-F4C9-743A-A924F98DA2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227" y="3310531"/>
            <a:ext cx="5157286" cy="3547469"/>
          </a:xfrm>
          <a:prstGeom prst="rect">
            <a:avLst/>
          </a:prstGeom>
        </p:spPr>
      </p:pic>
      <p:sp>
        <p:nvSpPr>
          <p:cNvPr id="7" name="TextBox 10">
            <a:extLst>
              <a:ext uri="{FF2B5EF4-FFF2-40B4-BE49-F238E27FC236}">
                <a16:creationId xmlns:a16="http://schemas.microsoft.com/office/drawing/2014/main" id="{94A4E7C3-D9B6-15D8-EBAF-63C0543E90D4}"/>
              </a:ext>
            </a:extLst>
          </p:cNvPr>
          <p:cNvSpPr txBox="1"/>
          <p:nvPr/>
        </p:nvSpPr>
        <p:spPr>
          <a:xfrm>
            <a:off x="0" y="4918150"/>
            <a:ext cx="1202400" cy="1384995"/>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BTI and STG </a:t>
            </a:r>
            <a:r>
              <a:rPr lang="en-US" sz="1200" dirty="0">
                <a:latin typeface="Times New Roman" panose="02020603050405020304" pitchFamily="18" charset="0"/>
                <a:cs typeface="Times New Roman" panose="02020603050405020304" pitchFamily="18" charset="0"/>
              </a:rPr>
              <a:t>have been removed from the </a:t>
            </a:r>
            <a:r>
              <a:rPr lang="en-US" altLang="zh-CN" sz="1200" dirty="0">
                <a:latin typeface="Times New Roman" panose="02020603050405020304" pitchFamily="18" charset="0"/>
                <a:cs typeface="Times New Roman" panose="02020603050405020304" pitchFamily="18" charset="0"/>
              </a:rPr>
              <a:t>EPS</a:t>
            </a:r>
            <a:r>
              <a:rPr lang="en-US" sz="1200" dirty="0">
                <a:latin typeface="Times New Roman" panose="02020603050405020304" pitchFamily="18" charset="0"/>
                <a:cs typeface="Times New Roman" panose="02020603050405020304" pitchFamily="18" charset="0"/>
              </a:rPr>
              <a:t> Yield plot since their numbers are extremely high</a:t>
            </a:r>
          </a:p>
        </p:txBody>
      </p:sp>
    </p:spTree>
    <p:extLst>
      <p:ext uri="{BB962C8B-B14F-4D97-AF65-F5344CB8AC3E}">
        <p14:creationId xmlns:p14="http://schemas.microsoft.com/office/powerpoint/2010/main" val="1564119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Consumer Defensive 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26</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extLst>
              <p:ext uri="{D42A27DB-BD31-4B8C-83A1-F6EECF244321}">
                <p14:modId xmlns:p14="http://schemas.microsoft.com/office/powerpoint/2010/main" val="403986682"/>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16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altLang="zh-CN" dirty="0"/>
                        <a:t>6</a:t>
                      </a:r>
                      <a:endParaRPr lang="en-US" dirty="0"/>
                    </a:p>
                  </a:txBody>
                  <a:tcPr/>
                </a:tc>
                <a:tc>
                  <a:txBody>
                    <a:bodyPr/>
                    <a:lstStyle/>
                    <a:p>
                      <a:r>
                        <a:rPr lang="en-US" dirty="0"/>
                        <a:t>9</a:t>
                      </a:r>
                    </a:p>
                  </a:txBody>
                  <a:tcPr/>
                </a:tc>
                <a:tc>
                  <a:txBody>
                    <a:bodyPr/>
                    <a:lstStyle/>
                    <a:p>
                      <a:r>
                        <a:rPr lang="en-US" dirty="0"/>
                        <a:t>11</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5</a:t>
                      </a:r>
                    </a:p>
                  </a:txBody>
                  <a:tcPr/>
                </a:tc>
                <a:tc>
                  <a:txBody>
                    <a:bodyPr/>
                    <a:lstStyle/>
                    <a:p>
                      <a:r>
                        <a:rPr lang="en-US" dirty="0"/>
                        <a:t>4</a:t>
                      </a:r>
                    </a:p>
                  </a:txBody>
                  <a:tcPr/>
                </a:tc>
                <a:tc>
                  <a:txBody>
                    <a:bodyPr/>
                    <a:lstStyle/>
                    <a:p>
                      <a:r>
                        <a:rPr lang="en-US" dirty="0"/>
                        <a:t>4</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-1.77%</a:t>
                      </a:r>
                    </a:p>
                  </a:txBody>
                  <a:tcPr/>
                </a:tc>
                <a:tc>
                  <a:txBody>
                    <a:bodyPr/>
                    <a:lstStyle/>
                    <a:p>
                      <a:r>
                        <a:rPr lang="en-US" dirty="0"/>
                        <a:t>6.96%</a:t>
                      </a:r>
                    </a:p>
                  </a:txBody>
                  <a:tcPr/>
                </a:tc>
                <a:tc>
                  <a:txBody>
                    <a:bodyPr/>
                    <a:lstStyle/>
                    <a:p>
                      <a:r>
                        <a:rPr lang="en-US" dirty="0"/>
                        <a:t>21.73%</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773545" y="1961470"/>
            <a:ext cx="2673928" cy="2246769"/>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Investment Portfolio give negative returns in 60-day period, but in longer periods their performances are close to that of S&amp;P 500’s.</a:t>
            </a:r>
          </a:p>
        </p:txBody>
      </p:sp>
      <p:pic>
        <p:nvPicPr>
          <p:cNvPr id="6" name="Picture 5" descr="A graph with numbers and lines&#10;&#10;Description automatically generated with medium confidence">
            <a:extLst>
              <a:ext uri="{FF2B5EF4-FFF2-40B4-BE49-F238E27FC236}">
                <a16:creationId xmlns:a16="http://schemas.microsoft.com/office/drawing/2014/main" id="{112539B9-3E6E-91BF-C247-64F6D7FC64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822" y="105748"/>
            <a:ext cx="8025492" cy="4585995"/>
          </a:xfrm>
          <a:prstGeom prst="rect">
            <a:avLst/>
          </a:prstGeom>
        </p:spPr>
      </p:pic>
      <p:sp>
        <p:nvSpPr>
          <p:cNvPr id="3" name="文本框 2">
            <a:extLst>
              <a:ext uri="{FF2B5EF4-FFF2-40B4-BE49-F238E27FC236}">
                <a16:creationId xmlns:a16="http://schemas.microsoft.com/office/drawing/2014/main" id="{DF4BF0D7-7E36-3D26-03E8-1D7B7EAE5C97}"/>
              </a:ext>
            </a:extLst>
          </p:cNvPr>
          <p:cNvSpPr txBox="1"/>
          <p:nvPr/>
        </p:nvSpPr>
        <p:spPr>
          <a:xfrm>
            <a:off x="773544" y="4133178"/>
            <a:ext cx="3077277" cy="646331"/>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*KLG has no price data before 2023/09/27, so it is excluded from the calculation for 1 year’s returns</a:t>
            </a:r>
          </a:p>
        </p:txBody>
      </p:sp>
    </p:spTree>
    <p:extLst>
      <p:ext uri="{BB962C8B-B14F-4D97-AF65-F5344CB8AC3E}">
        <p14:creationId xmlns:p14="http://schemas.microsoft.com/office/powerpoint/2010/main" val="2069669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5C5658-2ED8-8030-B679-0D0965FFE452}"/>
              </a:ext>
            </a:extLst>
          </p:cNvPr>
          <p:cNvSpPr>
            <a:spLocks noGrp="1"/>
          </p:cNvSpPr>
          <p:nvPr>
            <p:ph type="sldNum" sz="quarter" idx="12"/>
          </p:nvPr>
        </p:nvSpPr>
        <p:spPr/>
        <p:txBody>
          <a:bodyPr/>
          <a:lstStyle/>
          <a:p>
            <a:fld id="{B5530BF4-7B44-4B4D-9799-7C2B90B3FD94}" type="slidenum">
              <a:rPr lang="en-US" smtClean="0"/>
              <a:t>27</a:t>
            </a:fld>
            <a:endParaRPr lang="en-US" dirty="0"/>
          </a:p>
        </p:txBody>
      </p:sp>
      <p:sp>
        <p:nvSpPr>
          <p:cNvPr id="5" name="标题 1">
            <a:extLst>
              <a:ext uri="{FF2B5EF4-FFF2-40B4-BE49-F238E27FC236}">
                <a16:creationId xmlns:a16="http://schemas.microsoft.com/office/drawing/2014/main" id="{F993CA6F-30B2-C134-5FA1-9E6838DA71BA}"/>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Consumer Defensive Sector</a:t>
            </a:r>
          </a:p>
        </p:txBody>
      </p:sp>
      <p:pic>
        <p:nvPicPr>
          <p:cNvPr id="7" name="Picture 6" descr="A graph with numbers and lines&#10;&#10;Description automatically generated">
            <a:extLst>
              <a:ext uri="{FF2B5EF4-FFF2-40B4-BE49-F238E27FC236}">
                <a16:creationId xmlns:a16="http://schemas.microsoft.com/office/drawing/2014/main" id="{C1784B5D-827D-EACB-25E9-21B5D9CCD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4" y="0"/>
            <a:ext cx="7772400" cy="6224238"/>
          </a:xfrm>
          <a:prstGeom prst="rect">
            <a:avLst/>
          </a:prstGeom>
        </p:spPr>
      </p:pic>
      <p:sp>
        <p:nvSpPr>
          <p:cNvPr id="8" name="文本框 10">
            <a:extLst>
              <a:ext uri="{FF2B5EF4-FFF2-40B4-BE49-F238E27FC236}">
                <a16:creationId xmlns:a16="http://schemas.microsoft.com/office/drawing/2014/main" id="{BD9E19E9-55CC-B03F-9284-762156496294}"/>
              </a:ext>
            </a:extLst>
          </p:cNvPr>
          <p:cNvSpPr txBox="1"/>
          <p:nvPr/>
        </p:nvSpPr>
        <p:spPr>
          <a:xfrm>
            <a:off x="422031" y="2292623"/>
            <a:ext cx="3386294" cy="1477328"/>
          </a:xfrm>
          <a:prstGeom prst="rect">
            <a:avLst/>
          </a:prstGeom>
          <a:noFill/>
        </p:spPr>
        <p:txBody>
          <a:bodyPr wrap="square" rtlCol="0">
            <a:spAutoFit/>
          </a:bodyPr>
          <a:lstStyle/>
          <a:p>
            <a:pPr marL="285750" indent="-285750">
              <a:buFont typeface="Arial" panose="020B0604020202020204" pitchFamily="34" charset="0"/>
              <a:buChar char="•"/>
            </a:pPr>
            <a:r>
              <a:rPr lang="en-CN" dirty="0">
                <a:latin typeface="Times New Roman" panose="02020603050405020304" pitchFamily="18" charset="0"/>
                <a:cs typeface="Times New Roman" panose="02020603050405020304" pitchFamily="18" charset="0"/>
              </a:rPr>
              <a:t>The consumer defensive sector was above the market average throughout the 1 year period.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0.0</a:t>
            </a:r>
            <a:r>
              <a:rPr lang="en-US" altLang="zh-CN" dirty="0">
                <a:latin typeface="Times New Roman" panose="02020603050405020304" pitchFamily="18" charset="0"/>
                <a:cs typeface="Times New Roman" panose="02020603050405020304" pitchFamily="18" charset="0"/>
              </a:rPr>
              <a:t>77</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40885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4481565" cy="1350631"/>
          </a:xfrm>
        </p:spPr>
        <p:txBody>
          <a:bodyPr>
            <a:normAutofit/>
          </a:bodyPr>
          <a:lstStyle/>
          <a:p>
            <a:r>
              <a:rPr lang="en-US" sz="3200" dirty="0">
                <a:latin typeface="Times New Roman" panose="02020603050405020304" pitchFamily="18" charset="0"/>
                <a:cs typeface="Times New Roman" panose="02020603050405020304" pitchFamily="18" charset="0"/>
              </a:rPr>
              <a:t>Consumer Goods 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sz="1800" b="1" i="1" dirty="0">
                <a:solidFill>
                  <a:srgbClr val="0070C0"/>
                </a:solidFill>
                <a:latin typeface="Times New Roman" panose="02020603050405020304" pitchFamily="18" charset="0"/>
                <a:cs typeface="Times New Roman" panose="02020603050405020304" pitchFamily="18" charset="0"/>
              </a:rPr>
              <a:t>190</a:t>
            </a:r>
            <a:r>
              <a:rPr lang="en-US" sz="1800" dirty="0">
                <a:latin typeface="Times New Roman" panose="02020603050405020304" pitchFamily="18" charset="0"/>
                <a:cs typeface="Times New Roman" panose="02020603050405020304" pitchFamily="18" charset="0"/>
              </a:rPr>
              <a:t> stocks in consumer goods sector, </a:t>
            </a:r>
            <a:r>
              <a:rPr lang="en-US" sz="1800" b="1" i="1" dirty="0">
                <a:solidFill>
                  <a:srgbClr val="0070C0"/>
                </a:solidFill>
                <a:latin typeface="Times New Roman" panose="02020603050405020304" pitchFamily="18" charset="0"/>
                <a:cs typeface="Times New Roman" panose="02020603050405020304" pitchFamily="18" charset="0"/>
              </a:rPr>
              <a:t>114</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1</a:t>
            </a:r>
            <a:r>
              <a:rPr lang="en-US" altLang="zh-CN" sz="1800" dirty="0">
                <a:latin typeface="Times New Roman" panose="02020603050405020304" pitchFamily="18" charset="0"/>
                <a:cs typeface="Times New Roman" panose="02020603050405020304" pitchFamily="18" charset="0"/>
              </a:rPr>
              <a:t> stock </a:t>
            </a:r>
            <a:r>
              <a:rPr lang="en-US" sz="1800" dirty="0">
                <a:latin typeface="Times New Roman" panose="02020603050405020304" pitchFamily="18" charset="0"/>
                <a:cs typeface="Times New Roman" panose="02020603050405020304" pitchFamily="18" charset="0"/>
              </a:rPr>
              <a:t>lack EPS data; 9 stocks lack debt data; 2</a:t>
            </a:r>
            <a:r>
              <a:rPr lang="en-US" sz="1800" i="1" dirty="0">
                <a:latin typeface="Times New Roman" panose="02020603050405020304" pitchFamily="18" charset="0"/>
                <a:cs typeface="Times New Roman" panose="02020603050405020304" pitchFamily="18" charset="0"/>
              </a:rPr>
              <a:t>6</a:t>
            </a:r>
            <a:r>
              <a:rPr lang="en-US" sz="1800" dirty="0">
                <a:latin typeface="Times New Roman" panose="02020603050405020304" pitchFamily="18" charset="0"/>
                <a:cs typeface="Times New Roman" panose="02020603050405020304" pitchFamily="18" charset="0"/>
              </a:rPr>
              <a:t> stocks lack shares data; 6 stocks lack EBITDA data; 33 stocks paid zero dividend;  </a:t>
            </a:r>
            <a:r>
              <a:rPr lang="en-US" sz="1800" i="1"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stock lack FCF data.</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28</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1215941690"/>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dirty="0"/>
                        <a:t>10.02</a:t>
                      </a:r>
                    </a:p>
                  </a:txBody>
                  <a:tcPr/>
                </a:tc>
                <a:tc>
                  <a:txBody>
                    <a:bodyPr/>
                    <a:lstStyle/>
                    <a:p>
                      <a:r>
                        <a:rPr lang="en-US" dirty="0"/>
                        <a:t>-1.03</a:t>
                      </a:r>
                    </a:p>
                  </a:txBody>
                  <a:tcPr/>
                </a:tc>
                <a:tc>
                  <a:txBody>
                    <a:bodyPr/>
                    <a:lstStyle/>
                    <a:p>
                      <a:r>
                        <a:rPr lang="en-US" dirty="0"/>
                        <a:t>3.27</a:t>
                      </a:r>
                    </a:p>
                  </a:txBody>
                  <a:tcPr/>
                </a:tc>
                <a:tc>
                  <a:txBody>
                    <a:bodyPr/>
                    <a:lstStyle/>
                    <a:p>
                      <a:r>
                        <a:rPr lang="en-US" dirty="0"/>
                        <a:t>2.78</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altLang="zh-CN" dirty="0"/>
                        <a:t>9.36%</a:t>
                      </a:r>
                      <a:endParaRPr lang="en-US" dirty="0"/>
                    </a:p>
                  </a:txBody>
                  <a:tcPr/>
                </a:tc>
                <a:tc>
                  <a:txBody>
                    <a:bodyPr/>
                    <a:lstStyle/>
                    <a:p>
                      <a:r>
                        <a:rPr lang="en-US" dirty="0"/>
                        <a:t>0.00</a:t>
                      </a:r>
                      <a:r>
                        <a:rPr lang="en-US" altLang="zh-CN" dirty="0"/>
                        <a:t>%</a:t>
                      </a:r>
                      <a:endParaRPr lang="en-US" dirty="0"/>
                    </a:p>
                  </a:txBody>
                  <a:tcPr/>
                </a:tc>
                <a:tc>
                  <a:txBody>
                    <a:bodyPr/>
                    <a:lstStyle/>
                    <a:p>
                      <a:r>
                        <a:rPr lang="en-US" altLang="zh-CN" dirty="0"/>
                        <a:t>3.08%</a:t>
                      </a:r>
                      <a:endParaRPr lang="en-US" dirty="0"/>
                    </a:p>
                  </a:txBody>
                  <a:tcPr/>
                </a:tc>
                <a:tc>
                  <a:txBody>
                    <a:bodyPr/>
                    <a:lstStyle/>
                    <a:p>
                      <a:r>
                        <a:rPr lang="en-US" altLang="zh-CN" dirty="0"/>
                        <a:t>2.75%</a:t>
                      </a:r>
                      <a:endParaRPr lang="en-US" dirty="0"/>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altLang="zh-CN" dirty="0"/>
                        <a:t>15.34%</a:t>
                      </a:r>
                      <a:endParaRPr lang="en-US" dirty="0"/>
                    </a:p>
                  </a:txBody>
                  <a:tcPr/>
                </a:tc>
                <a:tc>
                  <a:txBody>
                    <a:bodyPr/>
                    <a:lstStyle/>
                    <a:p>
                      <a:r>
                        <a:rPr lang="en-US" dirty="0"/>
                        <a:t>-</a:t>
                      </a:r>
                      <a:r>
                        <a:rPr lang="en-US" altLang="zh-CN" dirty="0"/>
                        <a:t>4.10%</a:t>
                      </a:r>
                      <a:endParaRPr lang="en-US" dirty="0"/>
                    </a:p>
                  </a:txBody>
                  <a:tcPr/>
                </a:tc>
                <a:tc>
                  <a:txBody>
                    <a:bodyPr/>
                    <a:lstStyle/>
                    <a:p>
                      <a:r>
                        <a:rPr lang="en-US" altLang="zh-CN" dirty="0"/>
                        <a:t>6.09%</a:t>
                      </a:r>
                      <a:endParaRPr lang="en-US" dirty="0"/>
                    </a:p>
                  </a:txBody>
                  <a:tcPr/>
                </a:tc>
                <a:tc>
                  <a:txBody>
                    <a:bodyPr/>
                    <a:lstStyle/>
                    <a:p>
                      <a:r>
                        <a:rPr lang="en-US" altLang="zh-CN" dirty="0"/>
                        <a:t>5.42%</a:t>
                      </a:r>
                      <a:endParaRPr lang="en-US" dirty="0"/>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altLang="zh-CN" dirty="0"/>
                        <a:t>19.03%</a:t>
                      </a:r>
                      <a:endParaRPr lang="en-US" dirty="0"/>
                    </a:p>
                  </a:txBody>
                  <a:tcPr/>
                </a:tc>
                <a:tc>
                  <a:txBody>
                    <a:bodyPr/>
                    <a:lstStyle/>
                    <a:p>
                      <a:r>
                        <a:rPr lang="en-US" dirty="0"/>
                        <a:t>-</a:t>
                      </a:r>
                      <a:r>
                        <a:rPr lang="en-US" altLang="zh-CN" dirty="0"/>
                        <a:t>5.47%</a:t>
                      </a:r>
                      <a:endParaRPr lang="en-US" dirty="0"/>
                    </a:p>
                  </a:txBody>
                  <a:tcPr/>
                </a:tc>
                <a:tc>
                  <a:txBody>
                    <a:bodyPr/>
                    <a:lstStyle/>
                    <a:p>
                      <a:r>
                        <a:rPr lang="en-US" altLang="zh-CN" dirty="0"/>
                        <a:t>6.72%</a:t>
                      </a:r>
                      <a:endParaRPr lang="en-US" dirty="0"/>
                    </a:p>
                  </a:txBody>
                  <a:tcPr/>
                </a:tc>
                <a:tc>
                  <a:txBody>
                    <a:bodyPr/>
                    <a:lstStyle/>
                    <a:p>
                      <a:r>
                        <a:rPr lang="en-US" altLang="zh-CN" dirty="0"/>
                        <a:t>6.40%</a:t>
                      </a:r>
                      <a:endParaRPr lang="en-US" dirty="0"/>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50</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50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12</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43667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956955" y="-193816"/>
            <a:ext cx="5340180" cy="1256739"/>
          </a:xfrm>
        </p:spPr>
        <p:txBody>
          <a:bodyPr>
            <a:normAutofit/>
          </a:bodyPr>
          <a:lstStyle/>
          <a:p>
            <a:r>
              <a:rPr lang="en-US" sz="3200" dirty="0">
                <a:latin typeface="Times New Roman" panose="02020603050405020304" pitchFamily="18" charset="0"/>
                <a:cs typeface="Times New Roman" panose="02020603050405020304" pitchFamily="18" charset="0"/>
              </a:rPr>
              <a:t>Consumer Goods 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29</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599460" y="619032"/>
            <a:ext cx="5642760" cy="280996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2.7</a:t>
            </a:r>
            <a:r>
              <a:rPr lang="en-US" sz="1600" dirty="0">
                <a:latin typeface="Times New Roman" panose="02020603050405020304" pitchFamily="18" charset="0"/>
                <a:cs typeface="Times New Roman" panose="02020603050405020304" pitchFamily="18" charset="0"/>
              </a:rPr>
              <a:t>, compared to all 114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1.03~10.02</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3</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31%</a:t>
            </a:r>
            <a:r>
              <a:rPr lang="en-US" sz="1600" dirty="0">
                <a:latin typeface="Times New Roman" panose="02020603050405020304" pitchFamily="18" charset="0"/>
                <a:cs typeface="Times New Roman" panose="02020603050405020304" pitchFamily="18" charset="0"/>
              </a:rPr>
              <a:t>, compared to all 114 stocks with a range of </a:t>
            </a:r>
            <a:r>
              <a:rPr lang="en-US" sz="1600" b="1" i="1" dirty="0">
                <a:solidFill>
                  <a:srgbClr val="FF0000"/>
                </a:solidFill>
                <a:latin typeface="Times New Roman" panose="02020603050405020304" pitchFamily="18" charset="0"/>
                <a:cs typeface="Times New Roman" panose="02020603050405020304" pitchFamily="18" charset="0"/>
              </a:rPr>
              <a:t>0</a:t>
            </a:r>
            <a:r>
              <a:rPr lang="en-US" altLang="zh-CN" sz="1600" b="1"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9.36%</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12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5</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11</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-4</a:t>
            </a:r>
            <a:r>
              <a:rPr lang="en-US" altLang="zh-CN" sz="1600" b="1" i="1" dirty="0">
                <a:solidFill>
                  <a:srgbClr val="FF0000"/>
                </a:solidFill>
                <a:latin typeface="Times New Roman" panose="02020603050405020304" pitchFamily="18" charset="0"/>
                <a:cs typeface="Times New Roman" panose="02020603050405020304" pitchFamily="18" charset="0"/>
              </a:rPr>
              <a:t>.10%</a:t>
            </a:r>
            <a:r>
              <a:rPr lang="en-US" sz="1600" b="1" i="1" dirty="0">
                <a:solidFill>
                  <a:srgbClr val="FF0000"/>
                </a:solidFill>
                <a:latin typeface="Times New Roman" panose="02020603050405020304" pitchFamily="18" charset="0"/>
                <a:cs typeface="Times New Roman" panose="02020603050405020304" pitchFamily="18" charset="0"/>
              </a:rPr>
              <a:t>~15</a:t>
            </a:r>
            <a:r>
              <a:rPr lang="en-US" altLang="zh-CN" sz="1600" b="1" i="1" dirty="0">
                <a:solidFill>
                  <a:srgbClr val="FF0000"/>
                </a:solidFill>
                <a:latin typeface="Times New Roman" panose="02020603050405020304" pitchFamily="18" charset="0"/>
                <a:cs typeface="Times New Roman" panose="02020603050405020304" pitchFamily="18" charset="0"/>
              </a:rPr>
              <a:t>.34%</a:t>
            </a:r>
            <a:endParaRPr lang="en-US" sz="1600" b="1" i="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12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5</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65</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5.47%</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19.03%</a:t>
            </a:r>
            <a:endParaRPr lang="en-US" sz="1600" b="1" i="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B989126-DBA3-9FB3-90A5-2EE877218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142" y="22002"/>
            <a:ext cx="4938398" cy="3321964"/>
          </a:xfrm>
          <a:prstGeom prst="rect">
            <a:avLst/>
          </a:prstGeom>
        </p:spPr>
      </p:pic>
      <p:pic>
        <p:nvPicPr>
          <p:cNvPr id="10" name="Picture 9" descr="A graph with blue dots&#10;&#10;Description automatically generated">
            <a:extLst>
              <a:ext uri="{FF2B5EF4-FFF2-40B4-BE49-F238E27FC236}">
                <a16:creationId xmlns:a16="http://schemas.microsoft.com/office/drawing/2014/main" id="{B27BEE34-B404-1FA9-1ABD-A26A956C9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545" y="3235185"/>
            <a:ext cx="5149674" cy="3622816"/>
          </a:xfrm>
          <a:prstGeom prst="rect">
            <a:avLst/>
          </a:prstGeom>
        </p:spPr>
      </p:pic>
      <p:pic>
        <p:nvPicPr>
          <p:cNvPr id="12" name="Picture 11" descr="A graph with green dots and numbers&#10;&#10;Description automatically generated">
            <a:extLst>
              <a:ext uri="{FF2B5EF4-FFF2-40B4-BE49-F238E27FC236}">
                <a16:creationId xmlns:a16="http://schemas.microsoft.com/office/drawing/2014/main" id="{6F675D61-8D51-0387-08EB-82F7ECE54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3495" y="3343967"/>
            <a:ext cx="5037357" cy="3492032"/>
          </a:xfrm>
          <a:prstGeom prst="rect">
            <a:avLst/>
          </a:prstGeom>
        </p:spPr>
      </p:pic>
    </p:spTree>
    <p:extLst>
      <p:ext uri="{BB962C8B-B14F-4D97-AF65-F5344CB8AC3E}">
        <p14:creationId xmlns:p14="http://schemas.microsoft.com/office/powerpoint/2010/main" val="115416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E6D36-450E-F3DE-281C-F9FFC05CD4D8}"/>
              </a:ext>
            </a:extLst>
          </p:cNvPr>
          <p:cNvSpPr>
            <a:spLocks noGrp="1"/>
          </p:cNvSpPr>
          <p:nvPr>
            <p:ph type="title"/>
          </p:nvPr>
        </p:nvSpPr>
        <p:spPr>
          <a:xfrm>
            <a:off x="627184" y="-126835"/>
            <a:ext cx="10515600" cy="1325563"/>
          </a:xfrm>
        </p:spPr>
        <p:txBody>
          <a:bodyPr>
            <a:normAutofit/>
          </a:bodyPr>
          <a:lstStyle/>
          <a:p>
            <a:r>
              <a:rPr lang="en-US" altLang="zh-CN" sz="3200" dirty="0">
                <a:latin typeface="Times New Roman" panose="02020603050405020304" pitchFamily="18" charset="0"/>
                <a:cs typeface="Times New Roman" panose="02020603050405020304" pitchFamily="18" charset="0"/>
              </a:rPr>
              <a:t>Summary of Portfolios’ Returns</a:t>
            </a:r>
            <a:endParaRPr lang="en-US" sz="3200" dirty="0">
              <a:latin typeface="Times New Roman" panose="02020603050405020304" pitchFamily="18" charset="0"/>
              <a:cs typeface="Times New Roman" panose="02020603050405020304" pitchFamily="18" charset="0"/>
            </a:endParaRPr>
          </a:p>
        </p:txBody>
      </p:sp>
      <p:graphicFrame>
        <p:nvGraphicFramePr>
          <p:cNvPr id="5" name="内容占位符 4">
            <a:extLst>
              <a:ext uri="{FF2B5EF4-FFF2-40B4-BE49-F238E27FC236}">
                <a16:creationId xmlns:a16="http://schemas.microsoft.com/office/drawing/2014/main" id="{15DAD7D4-298B-A756-E88F-D2D31F340292}"/>
              </a:ext>
            </a:extLst>
          </p:cNvPr>
          <p:cNvGraphicFramePr>
            <a:graphicFrameLocks noGrp="1"/>
          </p:cNvGraphicFramePr>
          <p:nvPr>
            <p:ph idx="1"/>
            <p:extLst>
              <p:ext uri="{D42A27DB-BD31-4B8C-83A1-F6EECF244321}">
                <p14:modId xmlns:p14="http://schemas.microsoft.com/office/powerpoint/2010/main" val="1272783436"/>
              </p:ext>
            </p:extLst>
          </p:nvPr>
        </p:nvGraphicFramePr>
        <p:xfrm>
          <a:off x="400547" y="1059297"/>
          <a:ext cx="5658346" cy="5262756"/>
        </p:xfrm>
        <a:graphic>
          <a:graphicData uri="http://schemas.openxmlformats.org/drawingml/2006/table">
            <a:tbl>
              <a:tblPr>
                <a:tableStyleId>{5C22544A-7EE6-4342-B048-85BDC9FD1C3A}</a:tableStyleId>
              </a:tblPr>
              <a:tblGrid>
                <a:gridCol w="1273424">
                  <a:extLst>
                    <a:ext uri="{9D8B030D-6E8A-4147-A177-3AD203B41FA5}">
                      <a16:colId xmlns:a16="http://schemas.microsoft.com/office/drawing/2014/main" val="3253037311"/>
                    </a:ext>
                  </a:extLst>
                </a:gridCol>
                <a:gridCol w="1907861">
                  <a:extLst>
                    <a:ext uri="{9D8B030D-6E8A-4147-A177-3AD203B41FA5}">
                      <a16:colId xmlns:a16="http://schemas.microsoft.com/office/drawing/2014/main" val="2432182510"/>
                    </a:ext>
                  </a:extLst>
                </a:gridCol>
                <a:gridCol w="825687">
                  <a:extLst>
                    <a:ext uri="{9D8B030D-6E8A-4147-A177-3AD203B41FA5}">
                      <a16:colId xmlns:a16="http://schemas.microsoft.com/office/drawing/2014/main" val="1006532689"/>
                    </a:ext>
                  </a:extLst>
                </a:gridCol>
                <a:gridCol w="825687">
                  <a:extLst>
                    <a:ext uri="{9D8B030D-6E8A-4147-A177-3AD203B41FA5}">
                      <a16:colId xmlns:a16="http://schemas.microsoft.com/office/drawing/2014/main" val="4073589171"/>
                    </a:ext>
                  </a:extLst>
                </a:gridCol>
                <a:gridCol w="825687">
                  <a:extLst>
                    <a:ext uri="{9D8B030D-6E8A-4147-A177-3AD203B41FA5}">
                      <a16:colId xmlns:a16="http://schemas.microsoft.com/office/drawing/2014/main" val="4088174740"/>
                    </a:ext>
                  </a:extLst>
                </a:gridCol>
              </a:tblGrid>
              <a:tr h="264048">
                <a:tc gridSpan="2">
                  <a:txBody>
                    <a:bodyPr/>
                    <a:lstStyle/>
                    <a:p>
                      <a:pPr marL="0" algn="l" defTabSz="914400" rtl="0" eaLnBrk="1" fontAlgn="b" latinLnBrk="0" hangingPunct="1"/>
                      <a:r>
                        <a:rPr lang="en-US" sz="1400" b="1" kern="1200" dirty="0">
                          <a:solidFill>
                            <a:schemeClr val="lt1"/>
                          </a:solidFill>
                          <a:latin typeface="+mn-lt"/>
                          <a:ea typeface="+mn-ea"/>
                          <a:cs typeface="+mn-cs"/>
                        </a:rPr>
                        <a:t>Sector Name</a:t>
                      </a:r>
                    </a:p>
                  </a:txBody>
                  <a:tcPr marL="9525" marR="9525" marT="9525" marB="0" anchor="b">
                    <a:solidFill>
                      <a:schemeClr val="tx2">
                        <a:lumMod val="75000"/>
                        <a:lumOff val="25000"/>
                      </a:schemeClr>
                    </a:solidFill>
                  </a:tcPr>
                </a:tc>
                <a:tc hMerge="1">
                  <a:txBody>
                    <a:bodyPr/>
                    <a:lstStyle/>
                    <a:p>
                      <a:endParaRPr lang="en-US"/>
                    </a:p>
                  </a:txBody>
                  <a:tcPr/>
                </a:tc>
                <a:tc>
                  <a:txBody>
                    <a:bodyPr/>
                    <a:lstStyle/>
                    <a:p>
                      <a:pPr marL="0" algn="l" defTabSz="914400" rtl="0" eaLnBrk="1" fontAlgn="b" latinLnBrk="0" hangingPunct="1"/>
                      <a:r>
                        <a:rPr lang="en-US" sz="1400" b="1" kern="1200" dirty="0">
                          <a:solidFill>
                            <a:schemeClr val="lt1"/>
                          </a:solidFill>
                          <a:latin typeface="+mn-lt"/>
                          <a:ea typeface="+mn-ea"/>
                          <a:cs typeface="+mn-cs"/>
                        </a:rPr>
                        <a:t>60 Days</a:t>
                      </a:r>
                    </a:p>
                  </a:txBody>
                  <a:tcPr marL="9525" marR="9525" marT="9525" marB="0" anchor="b">
                    <a:solidFill>
                      <a:schemeClr val="tx2">
                        <a:lumMod val="75000"/>
                        <a:lumOff val="25000"/>
                      </a:schemeClr>
                    </a:solidFill>
                  </a:tcPr>
                </a:tc>
                <a:tc>
                  <a:txBody>
                    <a:bodyPr/>
                    <a:lstStyle/>
                    <a:p>
                      <a:pPr marL="0" algn="l" defTabSz="914400" rtl="0" eaLnBrk="1" fontAlgn="b" latinLnBrk="0" hangingPunct="1"/>
                      <a:r>
                        <a:rPr lang="en-US" sz="1400" b="1" kern="1200" dirty="0">
                          <a:solidFill>
                            <a:schemeClr val="lt1"/>
                          </a:solidFill>
                          <a:latin typeface="+mn-lt"/>
                          <a:ea typeface="+mn-ea"/>
                          <a:cs typeface="+mn-cs"/>
                        </a:rPr>
                        <a:t>120 Days</a:t>
                      </a:r>
                    </a:p>
                  </a:txBody>
                  <a:tcPr marL="9525" marR="9525" marT="9525" marB="0" anchor="b">
                    <a:solidFill>
                      <a:schemeClr val="tx2">
                        <a:lumMod val="75000"/>
                        <a:lumOff val="25000"/>
                      </a:schemeClr>
                    </a:solidFill>
                  </a:tcPr>
                </a:tc>
                <a:tc>
                  <a:txBody>
                    <a:bodyPr/>
                    <a:lstStyle/>
                    <a:p>
                      <a:pPr marL="0" algn="l" defTabSz="914400" rtl="0" eaLnBrk="1" fontAlgn="b" latinLnBrk="0" hangingPunct="1"/>
                      <a:r>
                        <a:rPr lang="en-US" sz="1400" b="1" kern="1200" dirty="0">
                          <a:solidFill>
                            <a:schemeClr val="lt1"/>
                          </a:solidFill>
                          <a:latin typeface="+mn-lt"/>
                          <a:ea typeface="+mn-ea"/>
                          <a:cs typeface="+mn-cs"/>
                        </a:rPr>
                        <a:t>1 Year</a:t>
                      </a:r>
                    </a:p>
                  </a:txBody>
                  <a:tcPr marL="9525" marR="9525" marT="9525" marB="0" anchor="b">
                    <a:solidFill>
                      <a:schemeClr val="tx2">
                        <a:lumMod val="75000"/>
                        <a:lumOff val="25000"/>
                      </a:schemeClr>
                    </a:solidFill>
                  </a:tcPr>
                </a:tc>
                <a:extLst>
                  <a:ext uri="{0D108BD9-81ED-4DB2-BD59-A6C34878D82A}">
                    <a16:rowId xmlns:a16="http://schemas.microsoft.com/office/drawing/2014/main" val="3432084175"/>
                  </a:ext>
                </a:extLst>
              </a:tr>
              <a:tr h="227214">
                <a:tc rowSpan="3">
                  <a:txBody>
                    <a:bodyPr/>
                    <a:lstStyle/>
                    <a:p>
                      <a:pPr marL="0" algn="ctr" defTabSz="914400" rtl="0" eaLnBrk="1" fontAlgn="b" latinLnBrk="0" hangingPunct="1"/>
                      <a:r>
                        <a:rPr lang="en-US" sz="1200" b="1" kern="1200" dirty="0">
                          <a:solidFill>
                            <a:schemeClr val="lt1"/>
                          </a:solidFill>
                          <a:latin typeface="+mn-lt"/>
                          <a:ea typeface="+mn-ea"/>
                          <a:cs typeface="+mn-cs"/>
                        </a:rPr>
                        <a:t>Basic Materials</a:t>
                      </a:r>
                    </a:p>
                  </a:txBody>
                  <a:tcPr marL="9525" marR="9525" marT="9525" marB="0" anchor="ctr">
                    <a:solidFill>
                      <a:schemeClr val="tx2">
                        <a:lumMod val="50000"/>
                        <a:lumOff val="50000"/>
                      </a:schemeClr>
                    </a:solidFill>
                  </a:tcPr>
                </a:tc>
                <a:tc>
                  <a:txBody>
                    <a:bodyPr/>
                    <a:lstStyle/>
                    <a:p>
                      <a:pPr algn="l" fontAlgn="b"/>
                      <a:r>
                        <a:rPr lang="en-US" sz="1100" u="none" strike="noStrike" dirty="0">
                          <a:effectLst/>
                        </a:rPr>
                        <a:t>% With positive return</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56%</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67%</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effectLst/>
                        </a:rPr>
                        <a:t>78%</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65578009"/>
                  </a:ext>
                </a:extLst>
              </a:tr>
              <a:tr h="227214">
                <a:tc vMerge="1">
                  <a:txBody>
                    <a:bodyPr/>
                    <a:lstStyle/>
                    <a:p>
                      <a:endParaRPr lang="en-US"/>
                    </a:p>
                  </a:txBody>
                  <a:tcPr/>
                </a:tc>
                <a:tc>
                  <a:txBody>
                    <a:bodyPr/>
                    <a:lstStyle/>
                    <a:p>
                      <a:pPr algn="l" fontAlgn="b"/>
                      <a:r>
                        <a:rPr lang="en-US" sz="1100" u="none" strike="noStrike" dirty="0">
                          <a:effectLst/>
                        </a:rPr>
                        <a:t>% Outperforming the market</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tx2">
                        <a:lumMod val="10000"/>
                        <a:lumOff val="90000"/>
                      </a:schemeClr>
                    </a:solidFill>
                  </a:tcPr>
                </a:tc>
                <a:tc>
                  <a:txBody>
                    <a:bodyPr/>
                    <a:lstStyle/>
                    <a:p>
                      <a:pPr algn="r" fontAlgn="b"/>
                      <a:r>
                        <a:rPr lang="en-US" sz="1100" u="none" strike="noStrike" dirty="0">
                          <a:effectLst/>
                        </a:rPr>
                        <a:t>56%</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tc>
                  <a:txBody>
                    <a:bodyPr/>
                    <a:lstStyle/>
                    <a:p>
                      <a:pPr algn="r" fontAlgn="b"/>
                      <a:r>
                        <a:rPr lang="en-US" sz="1100" u="none" strike="noStrike" dirty="0">
                          <a:effectLst/>
                        </a:rPr>
                        <a:t>44%</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tc>
                  <a:txBody>
                    <a:bodyPr/>
                    <a:lstStyle/>
                    <a:p>
                      <a:pPr algn="r" fontAlgn="b"/>
                      <a:r>
                        <a:rPr lang="en-US" sz="1100" u="none" strike="noStrike" dirty="0">
                          <a:effectLst/>
                        </a:rPr>
                        <a:t>39%</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728323242"/>
                  </a:ext>
                </a:extLst>
              </a:tr>
              <a:tr h="227214">
                <a:tc vMerge="1">
                  <a:txBody>
                    <a:bodyPr/>
                    <a:lstStyle/>
                    <a:p>
                      <a:endParaRPr lang="en-US"/>
                    </a:p>
                  </a:txBody>
                  <a:tcPr/>
                </a:tc>
                <a:tc>
                  <a:txBody>
                    <a:bodyPr/>
                    <a:lstStyle/>
                    <a:p>
                      <a:pPr algn="l" fontAlgn="b"/>
                      <a:r>
                        <a:rPr lang="en-US" sz="1100" u="none" strike="noStrike" dirty="0">
                          <a:effectLst/>
                        </a:rPr>
                        <a:t>Total Average Return</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tx2">
                        <a:lumMod val="25000"/>
                        <a:lumOff val="75000"/>
                      </a:schemeClr>
                    </a:solidFill>
                  </a:tcPr>
                </a:tc>
                <a:tc>
                  <a:txBody>
                    <a:bodyPr/>
                    <a:lstStyle/>
                    <a:p>
                      <a:pPr algn="r" fontAlgn="b"/>
                      <a:r>
                        <a:rPr lang="en-US" sz="1100" u="none" strike="noStrike" dirty="0">
                          <a:effectLst/>
                        </a:rPr>
                        <a:t>3.40%</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tc>
                  <a:txBody>
                    <a:bodyPr/>
                    <a:lstStyle/>
                    <a:p>
                      <a:pPr algn="r" fontAlgn="b"/>
                      <a:r>
                        <a:rPr lang="en-US" sz="1100" u="none" strike="noStrike" dirty="0">
                          <a:effectLst/>
                        </a:rPr>
                        <a:t>7.34%</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tc>
                  <a:txBody>
                    <a:bodyPr/>
                    <a:lstStyle/>
                    <a:p>
                      <a:pPr algn="r" fontAlgn="b"/>
                      <a:r>
                        <a:rPr lang="en-US" sz="1100" u="none" strike="noStrike" dirty="0">
                          <a:effectLst/>
                        </a:rPr>
                        <a:t>28.21%</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extLst>
                  <a:ext uri="{0D108BD9-81ED-4DB2-BD59-A6C34878D82A}">
                    <a16:rowId xmlns:a16="http://schemas.microsoft.com/office/drawing/2014/main" val="2863063259"/>
                  </a:ext>
                </a:extLst>
              </a:tr>
              <a:tr h="227214">
                <a:tc rowSpan="3">
                  <a:txBody>
                    <a:bodyPr/>
                    <a:lstStyle/>
                    <a:p>
                      <a:pPr marL="0" algn="ctr" defTabSz="914400" rtl="0" eaLnBrk="1" fontAlgn="b" latinLnBrk="0" hangingPunct="1"/>
                      <a:r>
                        <a:rPr lang="en-US" sz="1200" b="1" kern="1200" dirty="0">
                          <a:solidFill>
                            <a:schemeClr val="lt1"/>
                          </a:solidFill>
                          <a:latin typeface="+mn-lt"/>
                          <a:ea typeface="+mn-ea"/>
                          <a:cs typeface="+mn-cs"/>
                        </a:rPr>
                        <a:t>Consumer Cyclical</a:t>
                      </a:r>
                    </a:p>
                  </a:txBody>
                  <a:tcPr marL="9525" marR="9525" marT="9525" marB="0" anchor="ctr">
                    <a:solidFill>
                      <a:schemeClr val="tx2">
                        <a:lumMod val="50000"/>
                        <a:lumOff val="50000"/>
                      </a:schemeClr>
                    </a:solidFill>
                  </a:tcPr>
                </a:tc>
                <a:tc>
                  <a:txBody>
                    <a:bodyPr/>
                    <a:lstStyle/>
                    <a:p>
                      <a:pPr algn="l" fontAlgn="b"/>
                      <a:r>
                        <a:rPr lang="en-US" sz="1100" u="none" strike="noStrike" dirty="0">
                          <a:effectLst/>
                        </a:rPr>
                        <a:t>% With positive return</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71%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67%</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574079785"/>
                  </a:ext>
                </a:extLst>
              </a:tr>
              <a:tr h="227214">
                <a:tc vMerge="1">
                  <a:txBody>
                    <a:bodyPr/>
                    <a:lstStyle/>
                    <a:p>
                      <a:endParaRPr lang="en-US"/>
                    </a:p>
                  </a:txBody>
                  <a:tcPr/>
                </a:tc>
                <a:tc>
                  <a:txBody>
                    <a:bodyPr/>
                    <a:lstStyle/>
                    <a:p>
                      <a:pPr algn="l" fontAlgn="b"/>
                      <a:r>
                        <a:rPr lang="en-US" sz="1100" u="none" strike="noStrike" dirty="0">
                          <a:effectLst/>
                        </a:rPr>
                        <a:t>% Outperforming the market</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tx2">
                        <a:lumMod val="10000"/>
                        <a:lumOff val="90000"/>
                      </a:schemeClr>
                    </a:solidFill>
                  </a:tcPr>
                </a:tc>
                <a:tc>
                  <a:txBody>
                    <a:bodyPr/>
                    <a:lstStyle/>
                    <a:p>
                      <a:pPr algn="r" fontAlgn="b"/>
                      <a:r>
                        <a:rPr lang="en-US" sz="1100" u="none" strike="noStrike" dirty="0">
                          <a:effectLst/>
                        </a:rPr>
                        <a:t>48%</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tc>
                  <a:txBody>
                    <a:bodyPr/>
                    <a:lstStyle/>
                    <a:p>
                      <a:pPr algn="r" fontAlgn="b"/>
                      <a:r>
                        <a:rPr lang="en-US" sz="1100" u="none" strike="noStrike" dirty="0">
                          <a:effectLst/>
                        </a:rPr>
                        <a:t>43%</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tc>
                  <a:txBody>
                    <a:bodyPr/>
                    <a:lstStyle/>
                    <a:p>
                      <a:pPr algn="r" fontAlgn="b"/>
                      <a:r>
                        <a:rPr lang="en-US" sz="1100" u="none" strike="noStrike" dirty="0">
                          <a:effectLst/>
                        </a:rPr>
                        <a:t>33%</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900479691"/>
                  </a:ext>
                </a:extLst>
              </a:tr>
              <a:tr h="227214">
                <a:tc vMerge="1">
                  <a:txBody>
                    <a:bodyPr/>
                    <a:lstStyle/>
                    <a:p>
                      <a:endParaRPr lang="en-US"/>
                    </a:p>
                  </a:txBody>
                  <a:tcPr/>
                </a:tc>
                <a:tc>
                  <a:txBody>
                    <a:bodyPr/>
                    <a:lstStyle/>
                    <a:p>
                      <a:pPr algn="l" fontAlgn="b"/>
                      <a:r>
                        <a:rPr lang="en-US" sz="1100" u="none" strike="noStrike" dirty="0">
                          <a:effectLst/>
                        </a:rPr>
                        <a:t>Total Average Return</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tx2">
                        <a:lumMod val="25000"/>
                        <a:lumOff val="75000"/>
                      </a:schemeClr>
                    </a:solidFill>
                  </a:tcPr>
                </a:tc>
                <a:tc>
                  <a:txBody>
                    <a:bodyPr/>
                    <a:lstStyle/>
                    <a:p>
                      <a:pPr algn="r" fontAlgn="b"/>
                      <a:r>
                        <a:rPr lang="en-US" sz="1100" u="none" strike="noStrike" dirty="0">
                          <a:effectLst/>
                        </a:rPr>
                        <a:t>1.79%</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tc>
                  <a:txBody>
                    <a:bodyPr/>
                    <a:lstStyle/>
                    <a:p>
                      <a:pPr algn="r" fontAlgn="b"/>
                      <a:r>
                        <a:rPr lang="en-US" sz="1100" u="none" strike="noStrike" dirty="0">
                          <a:effectLst/>
                        </a:rPr>
                        <a:t>9.68%</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tc>
                  <a:txBody>
                    <a:bodyPr/>
                    <a:lstStyle/>
                    <a:p>
                      <a:pPr algn="r" fontAlgn="b"/>
                      <a:r>
                        <a:rPr lang="en-US" sz="1100" u="none" strike="noStrike" dirty="0">
                          <a:effectLst/>
                        </a:rPr>
                        <a:t>17.68%</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extLst>
                  <a:ext uri="{0D108BD9-81ED-4DB2-BD59-A6C34878D82A}">
                    <a16:rowId xmlns:a16="http://schemas.microsoft.com/office/drawing/2014/main" val="2520348734"/>
                  </a:ext>
                </a:extLst>
              </a:tr>
              <a:tr h="227214">
                <a:tc rowSpan="3">
                  <a:txBody>
                    <a:bodyPr/>
                    <a:lstStyle/>
                    <a:p>
                      <a:pPr marL="0" algn="ctr" defTabSz="914400" rtl="0" eaLnBrk="1" fontAlgn="b" latinLnBrk="0" hangingPunct="1"/>
                      <a:r>
                        <a:rPr lang="en-US" sz="1200" b="1" kern="1200" dirty="0">
                          <a:solidFill>
                            <a:schemeClr val="lt1"/>
                          </a:solidFill>
                          <a:latin typeface="+mn-lt"/>
                          <a:ea typeface="+mn-ea"/>
                          <a:cs typeface="+mn-cs"/>
                        </a:rPr>
                        <a:t>Consumer Defensive</a:t>
                      </a:r>
                    </a:p>
                  </a:txBody>
                  <a:tcPr marL="9525" marR="9525" marT="9525" marB="0" anchor="ctr">
                    <a:solidFill>
                      <a:schemeClr val="tx2">
                        <a:lumMod val="50000"/>
                        <a:lumOff val="50000"/>
                      </a:schemeClr>
                    </a:solidFill>
                  </a:tcPr>
                </a:tc>
                <a:tc>
                  <a:txBody>
                    <a:bodyPr/>
                    <a:lstStyle/>
                    <a:p>
                      <a:pPr algn="l" fontAlgn="b"/>
                      <a:r>
                        <a:rPr lang="en-US" sz="1100" u="none" strike="noStrike" dirty="0">
                          <a:effectLst/>
                        </a:rPr>
                        <a:t>% With positive return</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38%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56%</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69%</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670019541"/>
                  </a:ext>
                </a:extLst>
              </a:tr>
              <a:tr h="227214">
                <a:tc vMerge="1">
                  <a:txBody>
                    <a:bodyPr/>
                    <a:lstStyle/>
                    <a:p>
                      <a:endParaRPr lang="en-US"/>
                    </a:p>
                  </a:txBody>
                  <a:tcPr/>
                </a:tc>
                <a:tc>
                  <a:txBody>
                    <a:bodyPr/>
                    <a:lstStyle/>
                    <a:p>
                      <a:pPr algn="l" fontAlgn="b"/>
                      <a:r>
                        <a:rPr lang="en-US" sz="1100" u="none" strike="noStrike" dirty="0">
                          <a:effectLst/>
                        </a:rPr>
                        <a:t>% Outperforming the market</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tx2">
                        <a:lumMod val="10000"/>
                        <a:lumOff val="90000"/>
                      </a:schemeClr>
                    </a:solidFill>
                  </a:tcPr>
                </a:tc>
                <a:tc>
                  <a:txBody>
                    <a:bodyPr/>
                    <a:lstStyle/>
                    <a:p>
                      <a:pPr algn="r" fontAlgn="b"/>
                      <a:r>
                        <a:rPr lang="en-US" sz="1100" u="none" strike="noStrike" dirty="0">
                          <a:effectLst/>
                        </a:rPr>
                        <a:t>31%</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tc>
                  <a:txBody>
                    <a:bodyPr/>
                    <a:lstStyle/>
                    <a:p>
                      <a:pPr algn="r" fontAlgn="b"/>
                      <a:r>
                        <a:rPr lang="en-US" sz="1100" u="none" strike="noStrike" dirty="0">
                          <a:effectLst/>
                        </a:rPr>
                        <a:t>50%</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tc>
                  <a:txBody>
                    <a:bodyPr/>
                    <a:lstStyle/>
                    <a:p>
                      <a:pPr algn="r" fontAlgn="b"/>
                      <a:r>
                        <a:rPr lang="en-US" sz="1100" u="none" strike="noStrike" dirty="0">
                          <a:effectLst/>
                        </a:rPr>
                        <a:t>31%</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488229242"/>
                  </a:ext>
                </a:extLst>
              </a:tr>
              <a:tr h="227214">
                <a:tc vMerge="1">
                  <a:txBody>
                    <a:bodyPr/>
                    <a:lstStyle/>
                    <a:p>
                      <a:endParaRPr lang="en-US"/>
                    </a:p>
                  </a:txBody>
                  <a:tcPr/>
                </a:tc>
                <a:tc>
                  <a:txBody>
                    <a:bodyPr/>
                    <a:lstStyle/>
                    <a:p>
                      <a:pPr algn="l" fontAlgn="b"/>
                      <a:r>
                        <a:rPr lang="en-US" sz="1100" u="none" strike="noStrike" dirty="0">
                          <a:effectLst/>
                        </a:rPr>
                        <a:t>Total Average Return</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tx2">
                        <a:lumMod val="25000"/>
                        <a:lumOff val="75000"/>
                      </a:schemeClr>
                    </a:solidFill>
                  </a:tcPr>
                </a:tc>
                <a:tc>
                  <a:txBody>
                    <a:bodyPr/>
                    <a:lstStyle/>
                    <a:p>
                      <a:pPr algn="r" fontAlgn="b"/>
                      <a:r>
                        <a:rPr lang="en-US" sz="1100" u="none" strike="noStrike" dirty="0">
                          <a:effectLst/>
                        </a:rPr>
                        <a:t>-1.77%</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tc>
                  <a:txBody>
                    <a:bodyPr/>
                    <a:lstStyle/>
                    <a:p>
                      <a:pPr algn="r" fontAlgn="b"/>
                      <a:r>
                        <a:rPr lang="en-US" sz="1100" u="none" strike="noStrike" dirty="0">
                          <a:effectLst/>
                        </a:rPr>
                        <a:t>6.96%</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tc>
                  <a:txBody>
                    <a:bodyPr/>
                    <a:lstStyle/>
                    <a:p>
                      <a:pPr algn="r" fontAlgn="b"/>
                      <a:r>
                        <a:rPr lang="en-US" sz="1100" u="none" strike="noStrike" dirty="0">
                          <a:effectLst/>
                        </a:rPr>
                        <a:t>21.73%</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extLst>
                  <a:ext uri="{0D108BD9-81ED-4DB2-BD59-A6C34878D82A}">
                    <a16:rowId xmlns:a16="http://schemas.microsoft.com/office/drawing/2014/main" val="1199687335"/>
                  </a:ext>
                </a:extLst>
              </a:tr>
              <a:tr h="227214">
                <a:tc rowSpan="3">
                  <a:txBody>
                    <a:bodyPr/>
                    <a:lstStyle/>
                    <a:p>
                      <a:pPr marL="0" algn="ctr" defTabSz="914400" rtl="0" eaLnBrk="1" fontAlgn="b" latinLnBrk="0" hangingPunct="1"/>
                      <a:r>
                        <a:rPr lang="en-US" sz="1200" b="1" kern="1200" dirty="0">
                          <a:solidFill>
                            <a:schemeClr val="lt1"/>
                          </a:solidFill>
                          <a:latin typeface="+mn-lt"/>
                          <a:ea typeface="+mn-ea"/>
                          <a:cs typeface="+mn-cs"/>
                        </a:rPr>
                        <a:t>Consumer Goods </a:t>
                      </a:r>
                    </a:p>
                  </a:txBody>
                  <a:tcPr marL="9525" marR="9525" marT="9525" marB="0" anchor="ctr">
                    <a:solidFill>
                      <a:schemeClr val="tx2">
                        <a:lumMod val="50000"/>
                        <a:lumOff val="50000"/>
                      </a:schemeClr>
                    </a:solidFill>
                  </a:tcPr>
                </a:tc>
                <a:tc>
                  <a:txBody>
                    <a:bodyPr/>
                    <a:lstStyle/>
                    <a:p>
                      <a:pPr algn="l" fontAlgn="b"/>
                      <a:r>
                        <a:rPr lang="en-US" sz="1100" u="none" strike="noStrike" dirty="0">
                          <a:effectLst/>
                        </a:rPr>
                        <a:t>% With positive return</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42%</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58%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50%</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629129333"/>
                  </a:ext>
                </a:extLst>
              </a:tr>
              <a:tr h="227214">
                <a:tc vMerge="1">
                  <a:txBody>
                    <a:bodyPr/>
                    <a:lstStyle/>
                    <a:p>
                      <a:endParaRPr lang="en-US"/>
                    </a:p>
                  </a:txBody>
                  <a:tcPr/>
                </a:tc>
                <a:tc>
                  <a:txBody>
                    <a:bodyPr/>
                    <a:lstStyle/>
                    <a:p>
                      <a:pPr algn="l" fontAlgn="b"/>
                      <a:r>
                        <a:rPr lang="en-US" sz="1100" u="none" strike="noStrike" dirty="0">
                          <a:effectLst/>
                        </a:rPr>
                        <a:t>% Outperforming the market</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tx2">
                        <a:lumMod val="10000"/>
                        <a:lumOff val="90000"/>
                      </a:schemeClr>
                    </a:solidFill>
                  </a:tcPr>
                </a:tc>
                <a:tc>
                  <a:txBody>
                    <a:bodyPr/>
                    <a:lstStyle/>
                    <a:p>
                      <a:pPr algn="r" fontAlgn="b"/>
                      <a:r>
                        <a:rPr lang="en-US" sz="1100" u="none" strike="noStrike" dirty="0">
                          <a:effectLst/>
                        </a:rPr>
                        <a:t>25%</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tc>
                  <a:txBody>
                    <a:bodyPr/>
                    <a:lstStyle/>
                    <a:p>
                      <a:pPr algn="r" fontAlgn="b"/>
                      <a:r>
                        <a:rPr lang="en-US" sz="1100" u="none" strike="noStrike" dirty="0">
                          <a:effectLst/>
                        </a:rPr>
                        <a:t>33%</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tc>
                  <a:txBody>
                    <a:bodyPr/>
                    <a:lstStyle/>
                    <a:p>
                      <a:pPr algn="r" fontAlgn="b"/>
                      <a:r>
                        <a:rPr lang="en-US" sz="1100" u="none" strike="noStrike" dirty="0">
                          <a:effectLst/>
                        </a:rPr>
                        <a:t>17%</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969387350"/>
                  </a:ext>
                </a:extLst>
              </a:tr>
              <a:tr h="227214">
                <a:tc vMerge="1">
                  <a:txBody>
                    <a:bodyPr/>
                    <a:lstStyle/>
                    <a:p>
                      <a:endParaRPr lang="en-US"/>
                    </a:p>
                  </a:txBody>
                  <a:tcPr/>
                </a:tc>
                <a:tc>
                  <a:txBody>
                    <a:bodyPr/>
                    <a:lstStyle/>
                    <a:p>
                      <a:pPr algn="l" fontAlgn="b"/>
                      <a:r>
                        <a:rPr lang="en-US" sz="1100" u="none" strike="noStrike" dirty="0">
                          <a:effectLst/>
                        </a:rPr>
                        <a:t>Total Average Return</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tx2">
                        <a:lumMod val="25000"/>
                        <a:lumOff val="75000"/>
                      </a:schemeClr>
                    </a:solidFill>
                  </a:tcPr>
                </a:tc>
                <a:tc>
                  <a:txBody>
                    <a:bodyPr/>
                    <a:lstStyle/>
                    <a:p>
                      <a:pPr algn="r" fontAlgn="b"/>
                      <a:r>
                        <a:rPr lang="en-US" sz="1100" u="none" strike="noStrike" dirty="0">
                          <a:effectLst/>
                        </a:rPr>
                        <a:t>-2.71%</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tc>
                  <a:txBody>
                    <a:bodyPr/>
                    <a:lstStyle/>
                    <a:p>
                      <a:pPr algn="r" fontAlgn="b"/>
                      <a:r>
                        <a:rPr lang="en-US" sz="1100" u="none" strike="noStrike" dirty="0">
                          <a:effectLst/>
                        </a:rPr>
                        <a:t>1.69%</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tc>
                  <a:txBody>
                    <a:bodyPr/>
                    <a:lstStyle/>
                    <a:p>
                      <a:pPr algn="r" fontAlgn="b"/>
                      <a:r>
                        <a:rPr lang="en-US" sz="1100" u="none" strike="noStrike" dirty="0">
                          <a:effectLst/>
                        </a:rPr>
                        <a:t>8.53%</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extLst>
                  <a:ext uri="{0D108BD9-81ED-4DB2-BD59-A6C34878D82A}">
                    <a16:rowId xmlns:a16="http://schemas.microsoft.com/office/drawing/2014/main" val="3844726688"/>
                  </a:ext>
                </a:extLst>
              </a:tr>
              <a:tr h="227214">
                <a:tc rowSpan="3">
                  <a:txBody>
                    <a:bodyPr/>
                    <a:lstStyle/>
                    <a:p>
                      <a:pPr marL="0" algn="ctr" defTabSz="914400" rtl="0" eaLnBrk="1" fontAlgn="b" latinLnBrk="0" hangingPunct="1"/>
                      <a:r>
                        <a:rPr lang="en-US" sz="1200" b="1" kern="1200" dirty="0">
                          <a:solidFill>
                            <a:schemeClr val="lt1"/>
                          </a:solidFill>
                          <a:latin typeface="+mn-lt"/>
                          <a:ea typeface="+mn-ea"/>
                          <a:cs typeface="+mn-cs"/>
                        </a:rPr>
                        <a:t>Communication Service </a:t>
                      </a:r>
                    </a:p>
                  </a:txBody>
                  <a:tcPr marL="9525" marR="9525" marT="9525" marB="0" anchor="ctr">
                    <a:solidFill>
                      <a:schemeClr val="tx2">
                        <a:lumMod val="50000"/>
                        <a:lumOff val="50000"/>
                      </a:schemeClr>
                    </a:solidFill>
                  </a:tcPr>
                </a:tc>
                <a:tc>
                  <a:txBody>
                    <a:bodyPr/>
                    <a:lstStyle/>
                    <a:p>
                      <a:pPr algn="l" fontAlgn="b"/>
                      <a:r>
                        <a:rPr lang="en-US" sz="1100" u="none" strike="noStrike" dirty="0">
                          <a:effectLst/>
                        </a:rPr>
                        <a:t>% With positive return</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45%</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45%</a:t>
                      </a:r>
                    </a:p>
                  </a:txBody>
                  <a:tcPr marL="9525" marR="9525" marT="9525" marB="0" anchor="b"/>
                </a:tc>
                <a:tc>
                  <a:txBody>
                    <a:bodyPr/>
                    <a:lstStyle/>
                    <a:p>
                      <a:pPr algn="r" fontAlgn="b"/>
                      <a:r>
                        <a:rPr lang="en-US" sz="1100" b="0" i="0" u="none" strike="noStrike" dirty="0">
                          <a:solidFill>
                            <a:srgbClr val="000000"/>
                          </a:solidFill>
                          <a:effectLst/>
                          <a:latin typeface="Aptos Narrow" panose="020B0004020202020204" pitchFamily="34" charset="0"/>
                        </a:rPr>
                        <a:t>55%</a:t>
                      </a:r>
                    </a:p>
                  </a:txBody>
                  <a:tcPr marL="9525" marR="9525" marT="9525" marB="0" anchor="b"/>
                </a:tc>
                <a:extLst>
                  <a:ext uri="{0D108BD9-81ED-4DB2-BD59-A6C34878D82A}">
                    <a16:rowId xmlns:a16="http://schemas.microsoft.com/office/drawing/2014/main" val="3604466314"/>
                  </a:ext>
                </a:extLst>
              </a:tr>
              <a:tr h="227214">
                <a:tc vMerge="1">
                  <a:txBody>
                    <a:bodyPr/>
                    <a:lstStyle/>
                    <a:p>
                      <a:endParaRPr lang="en-US"/>
                    </a:p>
                  </a:txBody>
                  <a:tcPr/>
                </a:tc>
                <a:tc>
                  <a:txBody>
                    <a:bodyPr/>
                    <a:lstStyle/>
                    <a:p>
                      <a:pPr algn="l" fontAlgn="b"/>
                      <a:r>
                        <a:rPr lang="en-US" sz="1100" u="none" strike="noStrike" dirty="0">
                          <a:effectLst/>
                        </a:rPr>
                        <a:t>% Outperforming the market</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tx2">
                        <a:lumMod val="10000"/>
                        <a:lumOff val="9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25%</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20%</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20%</a:t>
                      </a:r>
                    </a:p>
                  </a:txBody>
                  <a:tcPr marL="9525" marR="9525" marT="9525" marB="0" anchor="b">
                    <a:solidFill>
                      <a:schemeClr val="bg1">
                        <a:lumMod val="95000"/>
                      </a:schemeClr>
                    </a:solidFill>
                  </a:tcPr>
                </a:tc>
                <a:extLst>
                  <a:ext uri="{0D108BD9-81ED-4DB2-BD59-A6C34878D82A}">
                    <a16:rowId xmlns:a16="http://schemas.microsoft.com/office/drawing/2014/main" val="1973984206"/>
                  </a:ext>
                </a:extLst>
              </a:tr>
              <a:tr h="227214">
                <a:tc vMerge="1">
                  <a:txBody>
                    <a:bodyPr/>
                    <a:lstStyle/>
                    <a:p>
                      <a:endParaRPr lang="en-US"/>
                    </a:p>
                  </a:txBody>
                  <a:tcPr/>
                </a:tc>
                <a:tc>
                  <a:txBody>
                    <a:bodyPr/>
                    <a:lstStyle/>
                    <a:p>
                      <a:pPr algn="l" fontAlgn="b"/>
                      <a:r>
                        <a:rPr lang="en-US" sz="1100" u="none" strike="noStrike" dirty="0">
                          <a:effectLst/>
                        </a:rPr>
                        <a:t>Total Average Return</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tx2">
                        <a:lumMod val="25000"/>
                        <a:lumOff val="75000"/>
                      </a:schemeClr>
                    </a:solidFill>
                  </a:tcPr>
                </a:tc>
                <a:tc>
                  <a:txBody>
                    <a:bodyPr/>
                    <a:lstStyle/>
                    <a:p>
                      <a:pPr algn="r" fontAlgn="b"/>
                      <a:r>
                        <a:rPr lang="en-US" sz="1100" u="none" strike="noStrike" dirty="0">
                          <a:effectLst/>
                        </a:rPr>
                        <a:t>2.40%</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tc>
                  <a:txBody>
                    <a:bodyPr/>
                    <a:lstStyle/>
                    <a:p>
                      <a:pPr algn="r" fontAlgn="b"/>
                      <a:r>
                        <a:rPr lang="en-US" sz="1100" u="none" strike="noStrike" dirty="0">
                          <a:effectLst/>
                        </a:rPr>
                        <a:t>-1.09%</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tc>
                  <a:txBody>
                    <a:bodyPr/>
                    <a:lstStyle/>
                    <a:p>
                      <a:pPr algn="r" fontAlgn="b"/>
                      <a:r>
                        <a:rPr lang="en-US" sz="1100" u="none" strike="noStrike" dirty="0">
                          <a:effectLst/>
                        </a:rPr>
                        <a:t>5.98%</a:t>
                      </a:r>
                      <a:endParaRPr lang="en-US" sz="1100" b="0" i="0" u="none" strike="noStrike" dirty="0">
                        <a:solidFill>
                          <a:srgbClr val="000000"/>
                        </a:solidFill>
                        <a:effectLst/>
                        <a:latin typeface="Aptos Narrow" panose="020B0004020202020204" pitchFamily="34" charset="0"/>
                      </a:endParaRPr>
                    </a:p>
                  </a:txBody>
                  <a:tcPr marL="9525" marR="9525" marT="9525" marB="0" anchor="b">
                    <a:solidFill>
                      <a:schemeClr val="bg1">
                        <a:lumMod val="85000"/>
                      </a:schemeClr>
                    </a:solidFill>
                  </a:tcPr>
                </a:tc>
                <a:extLst>
                  <a:ext uri="{0D108BD9-81ED-4DB2-BD59-A6C34878D82A}">
                    <a16:rowId xmlns:a16="http://schemas.microsoft.com/office/drawing/2014/main" val="2142967637"/>
                  </a:ext>
                </a:extLst>
              </a:tr>
              <a:tr h="227214">
                <a:tc rowSpan="3">
                  <a:txBody>
                    <a:bodyPr/>
                    <a:lstStyle/>
                    <a:p>
                      <a:pPr algn="ctr" fontAlgn="ctr"/>
                      <a:r>
                        <a:rPr lang="en-US" sz="1200" b="1" kern="1200" dirty="0">
                          <a:solidFill>
                            <a:schemeClr val="lt1"/>
                          </a:solidFill>
                          <a:latin typeface="+mn-lt"/>
                          <a:ea typeface="+mn-ea"/>
                          <a:cs typeface="+mn-cs"/>
                        </a:rPr>
                        <a:t>Conglomerates</a:t>
                      </a:r>
                    </a:p>
                  </a:txBody>
                  <a:tcPr marL="9525" marR="9525" marT="9525" marB="0" anchor="ctr">
                    <a:solidFill>
                      <a:schemeClr val="tx2">
                        <a:lumMod val="50000"/>
                        <a:lumOff val="50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 </a:t>
                      </a:r>
                      <a:r>
                        <a:rPr lang="en-US" sz="1100" u="none" strike="noStrike" dirty="0">
                          <a:effectLst/>
                        </a:rPr>
                        <a:t>With</a:t>
                      </a:r>
                      <a:r>
                        <a:rPr lang="en-US" sz="1100" b="0" i="0" u="none" strike="noStrike" dirty="0">
                          <a:solidFill>
                            <a:srgbClr val="000000"/>
                          </a:solidFill>
                          <a:effectLst/>
                          <a:latin typeface="Aptos Narrow" panose="020B0004020202020204" pitchFamily="34" charset="0"/>
                        </a:rPr>
                        <a:t> positive return</a:t>
                      </a:r>
                    </a:p>
                  </a:txBody>
                  <a:tcPr marL="9525" marR="9525" marT="9525" marB="0" anchor="b">
                    <a:solidFill>
                      <a:schemeClr val="accent4">
                        <a:lumMod val="20000"/>
                        <a:lumOff val="80000"/>
                      </a:schemeClr>
                    </a:solidFill>
                  </a:tcPr>
                </a:tc>
                <a:tc>
                  <a:txBody>
                    <a:bodyPr/>
                    <a:lstStyle/>
                    <a:p>
                      <a:pPr algn="r" fontAlgn="b"/>
                      <a:r>
                        <a:rPr lang="en-US" sz="1100" b="0" i="0" u="none" strike="noStrike">
                          <a:solidFill>
                            <a:srgbClr val="000000"/>
                          </a:solidFill>
                          <a:effectLst/>
                          <a:latin typeface="Aptos Narrow" panose="020B0004020202020204" pitchFamily="34" charset="0"/>
                        </a:rPr>
                        <a:t>67%</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67%</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67%</a:t>
                      </a:r>
                    </a:p>
                  </a:txBody>
                  <a:tcPr marL="9525" marR="9525" marT="9525" marB="0" anchor="b"/>
                </a:tc>
                <a:extLst>
                  <a:ext uri="{0D108BD9-81ED-4DB2-BD59-A6C34878D82A}">
                    <a16:rowId xmlns:a16="http://schemas.microsoft.com/office/drawing/2014/main" val="3212162359"/>
                  </a:ext>
                </a:extLst>
              </a:tr>
              <a:tr h="227214">
                <a:tc vMerge="1">
                  <a:txBody>
                    <a:bodyPr/>
                    <a:lstStyle/>
                    <a:p>
                      <a:endParaRPr lang="en-US"/>
                    </a:p>
                  </a:txBody>
                  <a:tcPr>
                    <a:solidFill>
                      <a:schemeClr val="tx2">
                        <a:lumMod val="25000"/>
                        <a:lumOff val="7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 </a:t>
                      </a:r>
                      <a:r>
                        <a:rPr lang="en-US" sz="1100" u="none" strike="noStrike" kern="1200" dirty="0">
                          <a:solidFill>
                            <a:schemeClr val="dk1"/>
                          </a:solidFill>
                          <a:effectLst/>
                          <a:latin typeface="+mn-lt"/>
                          <a:ea typeface="+mn-ea"/>
                          <a:cs typeface="+mn-cs"/>
                        </a:rPr>
                        <a:t>Outperforming the market</a:t>
                      </a:r>
                    </a:p>
                  </a:txBody>
                  <a:tcPr marL="9525" marR="9525" marT="9525" marB="0" anchor="b">
                    <a:solidFill>
                      <a:schemeClr val="tx2">
                        <a:lumMod val="10000"/>
                        <a:lumOff val="9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50%</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33%</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33%</a:t>
                      </a:r>
                    </a:p>
                  </a:txBody>
                  <a:tcPr marL="9525" marR="9525" marT="9525" marB="0" anchor="b">
                    <a:solidFill>
                      <a:schemeClr val="bg1">
                        <a:lumMod val="95000"/>
                      </a:schemeClr>
                    </a:solidFill>
                  </a:tcPr>
                </a:tc>
                <a:extLst>
                  <a:ext uri="{0D108BD9-81ED-4DB2-BD59-A6C34878D82A}">
                    <a16:rowId xmlns:a16="http://schemas.microsoft.com/office/drawing/2014/main" val="2648011051"/>
                  </a:ext>
                </a:extLst>
              </a:tr>
              <a:tr h="227214">
                <a:tc vMerge="1">
                  <a:txBody>
                    <a:bodyPr/>
                    <a:lstStyle/>
                    <a:p>
                      <a:endParaRPr lang="en-US"/>
                    </a:p>
                  </a:txBody>
                  <a:tcPr>
                    <a:solidFill>
                      <a:schemeClr val="tx2">
                        <a:lumMod val="25000"/>
                        <a:lumOff val="7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Total Average Return</a:t>
                      </a:r>
                    </a:p>
                  </a:txBody>
                  <a:tcPr marL="9525" marR="9525" marT="9525" marB="0" anchor="b">
                    <a:solidFill>
                      <a:schemeClr val="tx2">
                        <a:lumMod val="25000"/>
                        <a:lumOff val="7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0.65%</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8.49%</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17.28%</a:t>
                      </a:r>
                    </a:p>
                  </a:txBody>
                  <a:tcPr marL="9525" marR="9525" marT="9525" marB="0" anchor="b">
                    <a:solidFill>
                      <a:schemeClr val="bg1">
                        <a:lumMod val="85000"/>
                      </a:schemeClr>
                    </a:solidFill>
                  </a:tcPr>
                </a:tc>
                <a:extLst>
                  <a:ext uri="{0D108BD9-81ED-4DB2-BD59-A6C34878D82A}">
                    <a16:rowId xmlns:a16="http://schemas.microsoft.com/office/drawing/2014/main" val="3444129828"/>
                  </a:ext>
                </a:extLst>
              </a:tr>
              <a:tr h="227214">
                <a:tc rowSpan="3">
                  <a:txBody>
                    <a:bodyPr/>
                    <a:lstStyle/>
                    <a:p>
                      <a:pPr marL="0" algn="ctr" defTabSz="914400" rtl="0" eaLnBrk="1" fontAlgn="b" latinLnBrk="0" hangingPunct="1"/>
                      <a:r>
                        <a:rPr lang="en-US" sz="1200" b="1" kern="1200" dirty="0">
                          <a:solidFill>
                            <a:schemeClr val="lt1"/>
                          </a:solidFill>
                          <a:latin typeface="+mn-lt"/>
                          <a:ea typeface="+mn-ea"/>
                          <a:cs typeface="+mn-cs"/>
                        </a:rPr>
                        <a:t>Energy</a:t>
                      </a:r>
                    </a:p>
                  </a:txBody>
                  <a:tcPr marL="9525" marR="9525" marT="9525" marB="0" anchor="ctr">
                    <a:solidFill>
                      <a:schemeClr val="tx2">
                        <a:lumMod val="50000"/>
                        <a:lumOff val="50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 </a:t>
                      </a:r>
                      <a:r>
                        <a:rPr lang="en-US" sz="1100" u="none" strike="noStrike" kern="1200" dirty="0">
                          <a:solidFill>
                            <a:schemeClr val="dk1"/>
                          </a:solidFill>
                          <a:effectLst/>
                          <a:latin typeface="+mn-lt"/>
                          <a:ea typeface="+mn-ea"/>
                          <a:cs typeface="+mn-cs"/>
                        </a:rPr>
                        <a:t>With positive return</a:t>
                      </a:r>
                    </a:p>
                  </a:txBody>
                  <a:tcPr marL="9525" marR="9525" marT="9525" marB="0" anchor="b">
                    <a:solidFill>
                      <a:schemeClr val="accent4">
                        <a:lumMod val="20000"/>
                        <a:lumOff val="8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67%</a:t>
                      </a:r>
                    </a:p>
                  </a:txBody>
                  <a:tcPr marL="9525" marR="9525" marT="9525" marB="0" anchor="b"/>
                </a:tc>
                <a:tc>
                  <a:txBody>
                    <a:bodyPr/>
                    <a:lstStyle/>
                    <a:p>
                      <a:pPr algn="r" fontAlgn="b"/>
                      <a:r>
                        <a:rPr lang="en-US" sz="1100" b="0" i="0" u="none" strike="noStrike" dirty="0">
                          <a:solidFill>
                            <a:srgbClr val="000000"/>
                          </a:solidFill>
                          <a:effectLst/>
                          <a:latin typeface="Aptos Narrow" panose="020B0004020202020204" pitchFamily="34" charset="0"/>
                        </a:rPr>
                        <a:t>86%</a:t>
                      </a:r>
                    </a:p>
                  </a:txBody>
                  <a:tcPr marL="9525" marR="9525" marT="9525" marB="0" anchor="b"/>
                </a:tc>
                <a:tc>
                  <a:txBody>
                    <a:bodyPr/>
                    <a:lstStyle/>
                    <a:p>
                      <a:pPr algn="r" fontAlgn="b"/>
                      <a:r>
                        <a:rPr lang="en-US" sz="1100" b="0" i="0" u="none" strike="noStrike" dirty="0">
                          <a:solidFill>
                            <a:srgbClr val="000000"/>
                          </a:solidFill>
                          <a:effectLst/>
                          <a:latin typeface="Aptos Narrow" panose="020B0004020202020204" pitchFamily="34" charset="0"/>
                        </a:rPr>
                        <a:t>95%</a:t>
                      </a:r>
                    </a:p>
                  </a:txBody>
                  <a:tcPr marL="9525" marR="9525" marT="9525" marB="0" anchor="b"/>
                </a:tc>
                <a:extLst>
                  <a:ext uri="{0D108BD9-81ED-4DB2-BD59-A6C34878D82A}">
                    <a16:rowId xmlns:a16="http://schemas.microsoft.com/office/drawing/2014/main" val="2813672247"/>
                  </a:ext>
                </a:extLst>
              </a:tr>
              <a:tr h="227214">
                <a:tc vMerge="1">
                  <a:txBody>
                    <a:bodyPr/>
                    <a:lstStyle/>
                    <a:p>
                      <a:endParaRPr lang="en-US"/>
                    </a:p>
                  </a:txBody>
                  <a:tcPr>
                    <a:solidFill>
                      <a:schemeClr val="tx2">
                        <a:lumMod val="25000"/>
                        <a:lumOff val="7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 </a:t>
                      </a:r>
                      <a:r>
                        <a:rPr lang="en-US" sz="1100" u="none" strike="noStrike" kern="1200" dirty="0">
                          <a:solidFill>
                            <a:schemeClr val="dk1"/>
                          </a:solidFill>
                          <a:effectLst/>
                          <a:latin typeface="+mn-lt"/>
                          <a:ea typeface="+mn-ea"/>
                          <a:cs typeface="+mn-cs"/>
                        </a:rPr>
                        <a:t>Outperforming the market</a:t>
                      </a:r>
                    </a:p>
                  </a:txBody>
                  <a:tcPr marL="9525" marR="9525" marT="9525" marB="0" anchor="b">
                    <a:solidFill>
                      <a:schemeClr val="tx2">
                        <a:lumMod val="10000"/>
                        <a:lumOff val="9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38%</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81%</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52%</a:t>
                      </a:r>
                    </a:p>
                  </a:txBody>
                  <a:tcPr marL="9525" marR="9525" marT="9525" marB="0" anchor="b">
                    <a:solidFill>
                      <a:schemeClr val="bg1">
                        <a:lumMod val="95000"/>
                      </a:schemeClr>
                    </a:solidFill>
                  </a:tcPr>
                </a:tc>
                <a:extLst>
                  <a:ext uri="{0D108BD9-81ED-4DB2-BD59-A6C34878D82A}">
                    <a16:rowId xmlns:a16="http://schemas.microsoft.com/office/drawing/2014/main" val="717967951"/>
                  </a:ext>
                </a:extLst>
              </a:tr>
              <a:tr h="227214">
                <a:tc vMerge="1">
                  <a:txBody>
                    <a:bodyPr/>
                    <a:lstStyle/>
                    <a:p>
                      <a:endParaRPr lang="en-US" dirty="0"/>
                    </a:p>
                  </a:txBody>
                  <a:tcPr>
                    <a:solidFill>
                      <a:schemeClr val="tx2">
                        <a:lumMod val="25000"/>
                        <a:lumOff val="75000"/>
                      </a:schemeClr>
                    </a:solidFill>
                  </a:tcPr>
                </a:tc>
                <a:tc>
                  <a:txBody>
                    <a:bodyPr/>
                    <a:lstStyle/>
                    <a:p>
                      <a:pPr algn="l" fontAlgn="b"/>
                      <a:r>
                        <a:rPr lang="en-US" sz="1100" u="none" strike="noStrike" kern="1200" dirty="0">
                          <a:solidFill>
                            <a:schemeClr val="dk1"/>
                          </a:solidFill>
                          <a:effectLst/>
                          <a:latin typeface="+mn-lt"/>
                          <a:ea typeface="+mn-ea"/>
                          <a:cs typeface="+mn-cs"/>
                        </a:rPr>
                        <a:t>Total Average Return</a:t>
                      </a:r>
                    </a:p>
                  </a:txBody>
                  <a:tcPr marL="9525" marR="9525" marT="9525" marB="0" anchor="b">
                    <a:solidFill>
                      <a:schemeClr val="tx2">
                        <a:lumMod val="25000"/>
                        <a:lumOff val="7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5.47%</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16.17%</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43.15%</a:t>
                      </a:r>
                    </a:p>
                  </a:txBody>
                  <a:tcPr marL="9525" marR="9525" marT="9525" marB="0" anchor="b">
                    <a:solidFill>
                      <a:schemeClr val="bg1">
                        <a:lumMod val="85000"/>
                      </a:schemeClr>
                    </a:solidFill>
                  </a:tcPr>
                </a:tc>
                <a:extLst>
                  <a:ext uri="{0D108BD9-81ED-4DB2-BD59-A6C34878D82A}">
                    <a16:rowId xmlns:a16="http://schemas.microsoft.com/office/drawing/2014/main" val="3909179732"/>
                  </a:ext>
                </a:extLst>
              </a:tr>
              <a:tr h="227214">
                <a:tc>
                  <a:txBody>
                    <a:bodyPr/>
                    <a:lstStyle/>
                    <a:p>
                      <a:pPr marL="0" algn="ctr" defTabSz="914400" rtl="0" eaLnBrk="1" fontAlgn="b" latinLnBrk="0" hangingPunct="1"/>
                      <a:r>
                        <a:rPr lang="en-US" sz="1200" b="1" kern="1200" dirty="0">
                          <a:solidFill>
                            <a:schemeClr val="lt1"/>
                          </a:solidFill>
                          <a:latin typeface="+mn-lt"/>
                          <a:ea typeface="+mn-ea"/>
                          <a:cs typeface="+mn-cs"/>
                        </a:rPr>
                        <a:t>S&amp;P 500 Factors</a:t>
                      </a:r>
                    </a:p>
                  </a:txBody>
                  <a:tcPr marL="9525" marR="9525" marT="9525" marB="0" anchor="ctr">
                    <a:solidFill>
                      <a:schemeClr val="tx2">
                        <a:lumMod val="50000"/>
                        <a:lumOff val="50000"/>
                      </a:schemeClr>
                    </a:solidFill>
                  </a:tcPr>
                </a:tc>
                <a:tc>
                  <a:txBody>
                    <a:bodyPr/>
                    <a:lstStyle/>
                    <a:p>
                      <a:pPr algn="l" fontAlgn="b"/>
                      <a:r>
                        <a:rPr lang="en-US" sz="1100" b="1" u="none" strike="noStrike" kern="1200" dirty="0">
                          <a:solidFill>
                            <a:schemeClr val="dk1"/>
                          </a:solidFill>
                          <a:effectLst/>
                          <a:latin typeface="+mn-lt"/>
                          <a:ea typeface="+mn-ea"/>
                          <a:cs typeface="+mn-cs"/>
                        </a:rPr>
                        <a:t>Returns</a:t>
                      </a:r>
                    </a:p>
                  </a:txBody>
                  <a:tcPr marL="9525" marR="9525" marT="9525" marB="0" anchor="b">
                    <a:solidFill>
                      <a:schemeClr val="tx2">
                        <a:lumMod val="10000"/>
                        <a:lumOff val="90000"/>
                      </a:scheme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100" b="1" dirty="0"/>
                        <a:t>2.65%</a:t>
                      </a:r>
                    </a:p>
                  </a:txBody>
                  <a:tcPr marL="9525" marR="9525" marT="9525" marB="0" anchor="b"/>
                </a:tc>
                <a:tc>
                  <a:txBody>
                    <a:bodyPr/>
                    <a:lstStyle/>
                    <a:p>
                      <a:pPr algn="r" fontAlgn="b"/>
                      <a:r>
                        <a:rPr lang="en-US" sz="1100" b="1" i="0" u="none" strike="noStrike" dirty="0">
                          <a:solidFill>
                            <a:srgbClr val="000000"/>
                          </a:solidFill>
                          <a:effectLst/>
                          <a:latin typeface="Aptos Narrow" panose="020B0004020202020204" pitchFamily="34" charset="0"/>
                        </a:rPr>
                        <a:t>6.89%</a:t>
                      </a:r>
                    </a:p>
                  </a:txBody>
                  <a:tcPr marL="9525" marR="9525" marT="9525" marB="0" anchor="b"/>
                </a:tc>
                <a:tc>
                  <a:txBody>
                    <a:bodyPr/>
                    <a:lstStyle/>
                    <a:p>
                      <a:pPr algn="r" fontAlgn="b"/>
                      <a:r>
                        <a:rPr lang="en-US" sz="1100" b="1" i="0" u="none" strike="noStrike" dirty="0">
                          <a:solidFill>
                            <a:srgbClr val="000000"/>
                          </a:solidFill>
                          <a:effectLst/>
                          <a:latin typeface="Aptos Narrow" panose="020B0004020202020204" pitchFamily="34" charset="0"/>
                        </a:rPr>
                        <a:t>23.62%</a:t>
                      </a:r>
                    </a:p>
                  </a:txBody>
                  <a:tcPr marL="9525" marR="9525" marT="9525" marB="0" anchor="b"/>
                </a:tc>
                <a:extLst>
                  <a:ext uri="{0D108BD9-81ED-4DB2-BD59-A6C34878D82A}">
                    <a16:rowId xmlns:a16="http://schemas.microsoft.com/office/drawing/2014/main" val="4023321706"/>
                  </a:ext>
                </a:extLst>
              </a:tr>
            </a:tbl>
          </a:graphicData>
        </a:graphic>
      </p:graphicFrame>
      <p:sp>
        <p:nvSpPr>
          <p:cNvPr id="4" name="灯片编号占位符 3">
            <a:extLst>
              <a:ext uri="{FF2B5EF4-FFF2-40B4-BE49-F238E27FC236}">
                <a16:creationId xmlns:a16="http://schemas.microsoft.com/office/drawing/2014/main" id="{E7004ABA-3CE7-893E-F21B-FD11E13176FF}"/>
              </a:ext>
            </a:extLst>
          </p:cNvPr>
          <p:cNvSpPr>
            <a:spLocks noGrp="1"/>
          </p:cNvSpPr>
          <p:nvPr>
            <p:ph type="sldNum" sz="quarter" idx="12"/>
          </p:nvPr>
        </p:nvSpPr>
        <p:spPr/>
        <p:txBody>
          <a:bodyPr/>
          <a:lstStyle/>
          <a:p>
            <a:fld id="{B5530BF4-7B44-4B4D-9799-7C2B90B3FD94}" type="slidenum">
              <a:rPr lang="en-US" smtClean="0"/>
              <a:t>3</a:t>
            </a:fld>
            <a:endParaRPr lang="en-US"/>
          </a:p>
        </p:txBody>
      </p:sp>
      <p:graphicFrame>
        <p:nvGraphicFramePr>
          <p:cNvPr id="6" name="表格 5">
            <a:extLst>
              <a:ext uri="{FF2B5EF4-FFF2-40B4-BE49-F238E27FC236}">
                <a16:creationId xmlns:a16="http://schemas.microsoft.com/office/drawing/2014/main" id="{ED6CBD92-205D-4C87-4F5D-7F03B4B7D088}"/>
              </a:ext>
            </a:extLst>
          </p:cNvPr>
          <p:cNvGraphicFramePr>
            <a:graphicFrameLocks noGrp="1"/>
          </p:cNvGraphicFramePr>
          <p:nvPr>
            <p:extLst>
              <p:ext uri="{D42A27DB-BD31-4B8C-83A1-F6EECF244321}">
                <p14:modId xmlns:p14="http://schemas.microsoft.com/office/powerpoint/2010/main" val="1702027676"/>
              </p:ext>
            </p:extLst>
          </p:nvPr>
        </p:nvGraphicFramePr>
        <p:xfrm>
          <a:off x="6058893" y="1059296"/>
          <a:ext cx="5695453" cy="5262757"/>
        </p:xfrm>
        <a:graphic>
          <a:graphicData uri="http://schemas.openxmlformats.org/drawingml/2006/table">
            <a:tbl>
              <a:tblPr>
                <a:tableStyleId>{5C22544A-7EE6-4342-B048-85BDC9FD1C3A}</a:tableStyleId>
              </a:tblPr>
              <a:tblGrid>
                <a:gridCol w="1254186">
                  <a:extLst>
                    <a:ext uri="{9D8B030D-6E8A-4147-A177-3AD203B41FA5}">
                      <a16:colId xmlns:a16="http://schemas.microsoft.com/office/drawing/2014/main" val="3272243888"/>
                    </a:ext>
                  </a:extLst>
                </a:gridCol>
                <a:gridCol w="1952080">
                  <a:extLst>
                    <a:ext uri="{9D8B030D-6E8A-4147-A177-3AD203B41FA5}">
                      <a16:colId xmlns:a16="http://schemas.microsoft.com/office/drawing/2014/main" val="2605609587"/>
                    </a:ext>
                  </a:extLst>
                </a:gridCol>
                <a:gridCol w="839496">
                  <a:extLst>
                    <a:ext uri="{9D8B030D-6E8A-4147-A177-3AD203B41FA5}">
                      <a16:colId xmlns:a16="http://schemas.microsoft.com/office/drawing/2014/main" val="1500083462"/>
                    </a:ext>
                  </a:extLst>
                </a:gridCol>
                <a:gridCol w="829381">
                  <a:extLst>
                    <a:ext uri="{9D8B030D-6E8A-4147-A177-3AD203B41FA5}">
                      <a16:colId xmlns:a16="http://schemas.microsoft.com/office/drawing/2014/main" val="845126001"/>
                    </a:ext>
                  </a:extLst>
                </a:gridCol>
                <a:gridCol w="820310">
                  <a:extLst>
                    <a:ext uri="{9D8B030D-6E8A-4147-A177-3AD203B41FA5}">
                      <a16:colId xmlns:a16="http://schemas.microsoft.com/office/drawing/2014/main" val="1995808598"/>
                    </a:ext>
                  </a:extLst>
                </a:gridCol>
              </a:tblGrid>
              <a:tr h="264049">
                <a:tc gridSpan="2">
                  <a:txBody>
                    <a:bodyPr/>
                    <a:lstStyle/>
                    <a:p>
                      <a:pPr marL="0" algn="l" defTabSz="914400" rtl="0" eaLnBrk="1" fontAlgn="b" latinLnBrk="0" hangingPunct="1"/>
                      <a:r>
                        <a:rPr lang="en-US" sz="1400" b="1" kern="1200" dirty="0">
                          <a:solidFill>
                            <a:schemeClr val="lt1"/>
                          </a:solidFill>
                          <a:latin typeface="+mn-lt"/>
                          <a:ea typeface="+mn-ea"/>
                          <a:cs typeface="+mn-cs"/>
                        </a:rPr>
                        <a:t>Sector Name</a:t>
                      </a:r>
                    </a:p>
                  </a:txBody>
                  <a:tcPr marL="9525" marR="9525" marT="9525" marB="0" anchor="b">
                    <a:solidFill>
                      <a:schemeClr val="tx2">
                        <a:lumMod val="75000"/>
                        <a:lumOff val="25000"/>
                      </a:schemeClr>
                    </a:solidFill>
                  </a:tcPr>
                </a:tc>
                <a:tc hMerge="1">
                  <a:txBody>
                    <a:bodyPr/>
                    <a:lstStyle/>
                    <a:p>
                      <a:endParaRPr lang="en-US"/>
                    </a:p>
                  </a:txBody>
                  <a:tcPr/>
                </a:tc>
                <a:tc>
                  <a:txBody>
                    <a:bodyPr/>
                    <a:lstStyle/>
                    <a:p>
                      <a:pPr marL="0" algn="l" defTabSz="914400" rtl="0" eaLnBrk="1" fontAlgn="b" latinLnBrk="0" hangingPunct="1"/>
                      <a:r>
                        <a:rPr lang="en-US" sz="1400" b="1" kern="1200" dirty="0">
                          <a:solidFill>
                            <a:schemeClr val="lt1"/>
                          </a:solidFill>
                          <a:latin typeface="+mn-lt"/>
                          <a:ea typeface="+mn-ea"/>
                          <a:cs typeface="+mn-cs"/>
                        </a:rPr>
                        <a:t>60 Days</a:t>
                      </a:r>
                    </a:p>
                  </a:txBody>
                  <a:tcPr marL="9525" marR="9525" marT="9525" marB="0" anchor="b">
                    <a:solidFill>
                      <a:schemeClr val="tx2">
                        <a:lumMod val="75000"/>
                        <a:lumOff val="25000"/>
                      </a:schemeClr>
                    </a:solidFill>
                  </a:tcPr>
                </a:tc>
                <a:tc>
                  <a:txBody>
                    <a:bodyPr/>
                    <a:lstStyle/>
                    <a:p>
                      <a:pPr marL="0" algn="l" defTabSz="914400" rtl="0" eaLnBrk="1" fontAlgn="b" latinLnBrk="0" hangingPunct="1"/>
                      <a:r>
                        <a:rPr lang="en-US" sz="1400" b="1" kern="1200" dirty="0">
                          <a:solidFill>
                            <a:schemeClr val="lt1"/>
                          </a:solidFill>
                          <a:latin typeface="+mn-lt"/>
                          <a:ea typeface="+mn-ea"/>
                          <a:cs typeface="+mn-cs"/>
                        </a:rPr>
                        <a:t>120 Days</a:t>
                      </a:r>
                    </a:p>
                  </a:txBody>
                  <a:tcPr marL="9525" marR="9525" marT="9525" marB="0" anchor="b">
                    <a:solidFill>
                      <a:schemeClr val="tx2">
                        <a:lumMod val="75000"/>
                        <a:lumOff val="25000"/>
                      </a:schemeClr>
                    </a:solidFill>
                  </a:tcPr>
                </a:tc>
                <a:tc>
                  <a:txBody>
                    <a:bodyPr/>
                    <a:lstStyle/>
                    <a:p>
                      <a:pPr marL="0" algn="l" defTabSz="914400" rtl="0" eaLnBrk="1" fontAlgn="b" latinLnBrk="0" hangingPunct="1"/>
                      <a:r>
                        <a:rPr lang="en-US" sz="1400" b="1" kern="1200" dirty="0">
                          <a:solidFill>
                            <a:schemeClr val="lt1"/>
                          </a:solidFill>
                          <a:latin typeface="+mn-lt"/>
                          <a:ea typeface="+mn-ea"/>
                          <a:cs typeface="+mn-cs"/>
                        </a:rPr>
                        <a:t>1 Year</a:t>
                      </a:r>
                    </a:p>
                  </a:txBody>
                  <a:tcPr marL="9525" marR="9525" marT="9525" marB="0" anchor="b">
                    <a:solidFill>
                      <a:schemeClr val="tx2">
                        <a:lumMod val="75000"/>
                        <a:lumOff val="25000"/>
                      </a:schemeClr>
                    </a:solidFill>
                  </a:tcPr>
                </a:tc>
                <a:extLst>
                  <a:ext uri="{0D108BD9-81ED-4DB2-BD59-A6C34878D82A}">
                    <a16:rowId xmlns:a16="http://schemas.microsoft.com/office/drawing/2014/main" val="1642493515"/>
                  </a:ext>
                </a:extLst>
              </a:tr>
              <a:tr h="227214">
                <a:tc rowSpan="3">
                  <a:txBody>
                    <a:bodyPr/>
                    <a:lstStyle/>
                    <a:p>
                      <a:pPr marL="0" algn="ctr" defTabSz="914400" rtl="0" eaLnBrk="1" fontAlgn="b" latinLnBrk="0" hangingPunct="1"/>
                      <a:r>
                        <a:rPr lang="en-US" sz="1200" b="1" kern="1200" dirty="0">
                          <a:solidFill>
                            <a:schemeClr val="lt1"/>
                          </a:solidFill>
                          <a:latin typeface="+mn-lt"/>
                          <a:ea typeface="+mn-ea"/>
                          <a:cs typeface="+mn-cs"/>
                        </a:rPr>
                        <a:t>Financial Services </a:t>
                      </a:r>
                    </a:p>
                  </a:txBody>
                  <a:tcPr marL="9525" marR="9525" marT="9525" marB="0" anchor="ctr">
                    <a:solidFill>
                      <a:schemeClr val="tx2">
                        <a:lumMod val="50000"/>
                        <a:lumOff val="50000"/>
                      </a:schemeClr>
                    </a:solidFill>
                  </a:tcPr>
                </a:tc>
                <a:tc>
                  <a:txBody>
                    <a:bodyPr/>
                    <a:lstStyle/>
                    <a:p>
                      <a:pPr marL="0" algn="l" defTabSz="914400" rtl="0" eaLnBrk="1" fontAlgn="b" latinLnBrk="0" hangingPunct="1"/>
                      <a:r>
                        <a:rPr lang="en-US" sz="1100" u="none" strike="noStrike" kern="1200" dirty="0">
                          <a:solidFill>
                            <a:schemeClr val="dk1"/>
                          </a:solidFill>
                          <a:effectLst/>
                          <a:highlight>
                            <a:srgbClr val="FFFF00"/>
                          </a:highlight>
                          <a:latin typeface="+mn-lt"/>
                          <a:ea typeface="+mn-ea"/>
                          <a:cs typeface="+mn-cs"/>
                        </a:rPr>
                        <a:t>% </a:t>
                      </a:r>
                      <a:r>
                        <a:rPr lang="en-US" sz="1100" u="none" strike="noStrike" dirty="0">
                          <a:effectLst/>
                          <a:highlight>
                            <a:srgbClr val="FFFF00"/>
                          </a:highlight>
                        </a:rPr>
                        <a:t>With</a:t>
                      </a:r>
                      <a:r>
                        <a:rPr lang="en-US" sz="1100" u="none" strike="noStrike" kern="1200" dirty="0">
                          <a:solidFill>
                            <a:schemeClr val="dk1"/>
                          </a:solidFill>
                          <a:effectLst/>
                          <a:highlight>
                            <a:srgbClr val="FFFF00"/>
                          </a:highlight>
                          <a:latin typeface="+mn-lt"/>
                          <a:ea typeface="+mn-ea"/>
                          <a:cs typeface="+mn-cs"/>
                        </a:rPr>
                        <a:t> positive return</a:t>
                      </a:r>
                    </a:p>
                  </a:txBody>
                  <a:tcPr marL="9525" marR="9525" marT="9525" marB="0" anchor="b">
                    <a:solidFill>
                      <a:schemeClr val="accent4">
                        <a:lumMod val="20000"/>
                        <a:lumOff val="80000"/>
                      </a:schemeClr>
                    </a:solidFill>
                  </a:tcPr>
                </a:tc>
                <a:tc>
                  <a:txBody>
                    <a:bodyPr/>
                    <a:lstStyle/>
                    <a:p>
                      <a:pPr algn="r" fontAlgn="b"/>
                      <a:r>
                        <a:rPr lang="en-US" sz="1100" b="0" i="0" u="none" strike="noStrike" dirty="0">
                          <a:solidFill>
                            <a:srgbClr val="000000"/>
                          </a:solidFill>
                          <a:effectLst/>
                          <a:highlight>
                            <a:srgbClr val="FFFF00"/>
                          </a:highlight>
                          <a:latin typeface="Aptos Narrow" panose="020B0004020202020204" pitchFamily="34" charset="0"/>
                        </a:rPr>
                        <a:t>50%</a:t>
                      </a:r>
                    </a:p>
                  </a:txBody>
                  <a:tcPr marL="9525" marR="9525" marT="9525" marB="0" anchor="b"/>
                </a:tc>
                <a:tc>
                  <a:txBody>
                    <a:bodyPr/>
                    <a:lstStyle/>
                    <a:p>
                      <a:pPr algn="r" fontAlgn="b"/>
                      <a:r>
                        <a:rPr lang="en-US" sz="1100" b="0" i="0" u="none" strike="noStrike" dirty="0">
                          <a:solidFill>
                            <a:srgbClr val="000000"/>
                          </a:solidFill>
                          <a:effectLst/>
                          <a:highlight>
                            <a:srgbClr val="FFFF00"/>
                          </a:highlight>
                          <a:latin typeface="Aptos Narrow" panose="020B0004020202020204" pitchFamily="34" charset="0"/>
                        </a:rPr>
                        <a:t>50%</a:t>
                      </a:r>
                    </a:p>
                  </a:txBody>
                  <a:tcPr marL="9525" marR="9525" marT="9525" marB="0" anchor="b"/>
                </a:tc>
                <a:tc>
                  <a:txBody>
                    <a:bodyPr/>
                    <a:lstStyle/>
                    <a:p>
                      <a:pPr algn="r" fontAlgn="b"/>
                      <a:r>
                        <a:rPr lang="en-US" sz="1100" b="0" i="0" u="none" strike="noStrike" dirty="0">
                          <a:solidFill>
                            <a:srgbClr val="000000"/>
                          </a:solidFill>
                          <a:effectLst/>
                          <a:highlight>
                            <a:srgbClr val="FFFF00"/>
                          </a:highlight>
                          <a:latin typeface="Aptos Narrow" panose="020B0004020202020204" pitchFamily="34" charset="0"/>
                        </a:rPr>
                        <a:t>61%</a:t>
                      </a:r>
                    </a:p>
                  </a:txBody>
                  <a:tcPr marL="9525" marR="9525" marT="9525" marB="0" anchor="b"/>
                </a:tc>
                <a:extLst>
                  <a:ext uri="{0D108BD9-81ED-4DB2-BD59-A6C34878D82A}">
                    <a16:rowId xmlns:a16="http://schemas.microsoft.com/office/drawing/2014/main" val="1674802740"/>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highlight>
                            <a:srgbClr val="FFFF00"/>
                          </a:highlight>
                          <a:latin typeface="+mn-lt"/>
                          <a:ea typeface="+mn-ea"/>
                          <a:cs typeface="+mn-cs"/>
                        </a:rPr>
                        <a:t>% </a:t>
                      </a:r>
                      <a:r>
                        <a:rPr lang="en-US" sz="1100" u="none" strike="noStrike" dirty="0">
                          <a:effectLst/>
                          <a:highlight>
                            <a:srgbClr val="FFFF00"/>
                          </a:highlight>
                        </a:rPr>
                        <a:t>Outperforming</a:t>
                      </a:r>
                      <a:r>
                        <a:rPr lang="en-US" sz="1100" u="none" strike="noStrike" kern="1200" dirty="0">
                          <a:solidFill>
                            <a:schemeClr val="dk1"/>
                          </a:solidFill>
                          <a:effectLst/>
                          <a:highlight>
                            <a:srgbClr val="FFFF00"/>
                          </a:highlight>
                          <a:latin typeface="+mn-lt"/>
                          <a:ea typeface="+mn-ea"/>
                          <a:cs typeface="+mn-cs"/>
                        </a:rPr>
                        <a:t> the market</a:t>
                      </a:r>
                    </a:p>
                  </a:txBody>
                  <a:tcPr marL="9525" marR="9525" marT="9525" marB="0" anchor="b">
                    <a:solidFill>
                      <a:schemeClr val="tx2">
                        <a:lumMod val="10000"/>
                        <a:lumOff val="90000"/>
                      </a:schemeClr>
                    </a:solidFill>
                  </a:tcPr>
                </a:tc>
                <a:tc>
                  <a:txBody>
                    <a:bodyPr/>
                    <a:lstStyle/>
                    <a:p>
                      <a:pPr algn="r" fontAlgn="b"/>
                      <a:r>
                        <a:rPr lang="en-US" sz="1100" b="0" i="0" u="none" strike="noStrike" dirty="0">
                          <a:solidFill>
                            <a:srgbClr val="000000"/>
                          </a:solidFill>
                          <a:effectLst/>
                          <a:highlight>
                            <a:srgbClr val="FFFF00"/>
                          </a:highlight>
                          <a:latin typeface="Aptos Narrow" panose="020B0004020202020204" pitchFamily="34" charset="0"/>
                        </a:rPr>
                        <a:t>28%</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highlight>
                            <a:srgbClr val="FFFF00"/>
                          </a:highlight>
                          <a:latin typeface="Aptos Narrow" panose="020B0004020202020204" pitchFamily="34" charset="0"/>
                        </a:rPr>
                        <a:t>22%</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highlight>
                            <a:srgbClr val="FFFF00"/>
                          </a:highlight>
                          <a:latin typeface="Aptos Narrow" panose="020B0004020202020204" pitchFamily="34" charset="0"/>
                        </a:rPr>
                        <a:t>22%</a:t>
                      </a:r>
                    </a:p>
                  </a:txBody>
                  <a:tcPr marL="9525" marR="9525" marT="9525" marB="0" anchor="b">
                    <a:solidFill>
                      <a:schemeClr val="bg1">
                        <a:lumMod val="95000"/>
                      </a:schemeClr>
                    </a:solidFill>
                  </a:tcPr>
                </a:tc>
                <a:extLst>
                  <a:ext uri="{0D108BD9-81ED-4DB2-BD59-A6C34878D82A}">
                    <a16:rowId xmlns:a16="http://schemas.microsoft.com/office/drawing/2014/main" val="3197109716"/>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highlight>
                            <a:srgbClr val="FFFF00"/>
                          </a:highlight>
                          <a:latin typeface="+mn-lt"/>
                          <a:ea typeface="+mn-ea"/>
                          <a:cs typeface="+mn-cs"/>
                        </a:rPr>
                        <a:t>Total Average Return</a:t>
                      </a:r>
                    </a:p>
                  </a:txBody>
                  <a:tcPr marL="9525" marR="9525" marT="9525" marB="0" anchor="b">
                    <a:solidFill>
                      <a:schemeClr val="tx2">
                        <a:lumMod val="25000"/>
                        <a:lumOff val="75000"/>
                      </a:schemeClr>
                    </a:solidFill>
                  </a:tcPr>
                </a:tc>
                <a:tc>
                  <a:txBody>
                    <a:bodyPr/>
                    <a:lstStyle/>
                    <a:p>
                      <a:pPr algn="r" fontAlgn="b"/>
                      <a:r>
                        <a:rPr lang="en-US" sz="1100" b="0" i="0" u="none" strike="noStrike" dirty="0">
                          <a:solidFill>
                            <a:srgbClr val="000000"/>
                          </a:solidFill>
                          <a:effectLst/>
                          <a:highlight>
                            <a:srgbClr val="FFFF00"/>
                          </a:highlight>
                          <a:latin typeface="Aptos Narrow" panose="020B0004020202020204" pitchFamily="34" charset="0"/>
                        </a:rPr>
                        <a:t>2.40%</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highlight>
                            <a:srgbClr val="FFFF00"/>
                          </a:highlight>
                          <a:latin typeface="Aptos Narrow" panose="020B0004020202020204" pitchFamily="34" charset="0"/>
                        </a:rPr>
                        <a:t>-1.09%</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highlight>
                            <a:srgbClr val="FFFF00"/>
                          </a:highlight>
                          <a:latin typeface="Aptos Narrow" panose="020B0004020202020204" pitchFamily="34" charset="0"/>
                        </a:rPr>
                        <a:t>5.98%</a:t>
                      </a:r>
                    </a:p>
                  </a:txBody>
                  <a:tcPr marL="9525" marR="9525" marT="9525" marB="0" anchor="b">
                    <a:solidFill>
                      <a:schemeClr val="bg1">
                        <a:lumMod val="85000"/>
                      </a:schemeClr>
                    </a:solidFill>
                  </a:tcPr>
                </a:tc>
                <a:extLst>
                  <a:ext uri="{0D108BD9-81ED-4DB2-BD59-A6C34878D82A}">
                    <a16:rowId xmlns:a16="http://schemas.microsoft.com/office/drawing/2014/main" val="116285826"/>
                  </a:ext>
                </a:extLst>
              </a:tr>
              <a:tr h="227214">
                <a:tc rowSpan="3">
                  <a:txBody>
                    <a:bodyPr/>
                    <a:lstStyle/>
                    <a:p>
                      <a:pPr marL="0" algn="ctr" defTabSz="914400" rtl="0" eaLnBrk="1" fontAlgn="b" latinLnBrk="0" hangingPunct="1"/>
                      <a:r>
                        <a:rPr lang="en-US" sz="1200" b="1" kern="1200" dirty="0">
                          <a:solidFill>
                            <a:schemeClr val="lt1"/>
                          </a:solidFill>
                          <a:latin typeface="+mn-lt"/>
                          <a:ea typeface="+mn-ea"/>
                          <a:cs typeface="+mn-cs"/>
                        </a:rPr>
                        <a:t>Healthcare</a:t>
                      </a:r>
                    </a:p>
                  </a:txBody>
                  <a:tcPr marL="9525" marR="9525" marT="9525" marB="0" anchor="ctr">
                    <a:solidFill>
                      <a:schemeClr val="tx2">
                        <a:lumMod val="50000"/>
                        <a:lumOff val="50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With</a:t>
                      </a:r>
                      <a:r>
                        <a:rPr lang="en-US" sz="1100" u="none" strike="noStrike" kern="1200" dirty="0">
                          <a:solidFill>
                            <a:schemeClr val="dk1"/>
                          </a:solidFill>
                          <a:effectLst/>
                          <a:latin typeface="+mn-lt"/>
                          <a:ea typeface="+mn-ea"/>
                          <a:cs typeface="+mn-cs"/>
                        </a:rPr>
                        <a:t> positive return</a:t>
                      </a:r>
                    </a:p>
                  </a:txBody>
                  <a:tcPr marL="9525" marR="9525" marT="9525" marB="0" anchor="b">
                    <a:solidFill>
                      <a:schemeClr val="accent4">
                        <a:lumMod val="20000"/>
                        <a:lumOff val="80000"/>
                      </a:schemeClr>
                    </a:solidFill>
                  </a:tcPr>
                </a:tc>
                <a:tc>
                  <a:txBody>
                    <a:bodyPr/>
                    <a:lstStyle/>
                    <a:p>
                      <a:pPr marL="0" algn="r" defTabSz="914400" rtl="0" eaLnBrk="1" fontAlgn="b" latinLnBrk="0" hangingPunct="1"/>
                      <a:r>
                        <a:rPr lang="en-US" sz="1100" b="0" i="0" u="none" strike="noStrike" kern="1200" dirty="0">
                          <a:solidFill>
                            <a:srgbClr val="000000"/>
                          </a:solidFill>
                          <a:effectLst/>
                          <a:latin typeface="Aptos Narrow" panose="020B0004020202020204" pitchFamily="34" charset="0"/>
                          <a:ea typeface="+mn-ea"/>
                          <a:cs typeface="+mn-cs"/>
                        </a:rPr>
                        <a:t>58%</a:t>
                      </a:r>
                    </a:p>
                  </a:txBody>
                  <a:tcPr marL="9525" marR="9525" marT="9525" marB="0" anchor="b"/>
                </a:tc>
                <a:tc>
                  <a:txBody>
                    <a:bodyPr/>
                    <a:lstStyle/>
                    <a:p>
                      <a:pPr marL="0" algn="r" defTabSz="914400" rtl="0" eaLnBrk="1" fontAlgn="b" latinLnBrk="0" hangingPunct="1"/>
                      <a:r>
                        <a:rPr lang="en-US" sz="1100" b="0" i="0" u="none" strike="noStrike" kern="1200" dirty="0">
                          <a:solidFill>
                            <a:srgbClr val="000000"/>
                          </a:solidFill>
                          <a:effectLst/>
                          <a:latin typeface="Aptos Narrow" panose="020B0004020202020204" pitchFamily="34" charset="0"/>
                          <a:ea typeface="+mn-ea"/>
                          <a:cs typeface="+mn-cs"/>
                        </a:rPr>
                        <a:t>79%</a:t>
                      </a:r>
                    </a:p>
                  </a:txBody>
                  <a:tcPr marL="9525" marR="9525" marT="9525" marB="0" anchor="b"/>
                </a:tc>
                <a:tc>
                  <a:txBody>
                    <a:bodyPr/>
                    <a:lstStyle/>
                    <a:p>
                      <a:pPr marL="0" algn="r" defTabSz="914400" rtl="0" eaLnBrk="1" fontAlgn="b" latinLnBrk="0" hangingPunct="1"/>
                      <a:r>
                        <a:rPr lang="en-US" sz="1100" b="0" i="0" u="none" strike="noStrike" kern="1200">
                          <a:solidFill>
                            <a:srgbClr val="000000"/>
                          </a:solidFill>
                          <a:effectLst/>
                          <a:latin typeface="Aptos Narrow" panose="020B0004020202020204" pitchFamily="34" charset="0"/>
                          <a:ea typeface="+mn-ea"/>
                          <a:cs typeface="+mn-cs"/>
                        </a:rPr>
                        <a:t>74%</a:t>
                      </a:r>
                    </a:p>
                  </a:txBody>
                  <a:tcPr marL="9525" marR="9525" marT="9525" marB="0" anchor="b"/>
                </a:tc>
                <a:extLst>
                  <a:ext uri="{0D108BD9-81ED-4DB2-BD59-A6C34878D82A}">
                    <a16:rowId xmlns:a16="http://schemas.microsoft.com/office/drawing/2014/main" val="653726082"/>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Outperforming</a:t>
                      </a:r>
                      <a:r>
                        <a:rPr lang="en-US" sz="1100" u="none" strike="noStrike" kern="1200" dirty="0">
                          <a:solidFill>
                            <a:schemeClr val="dk1"/>
                          </a:solidFill>
                          <a:effectLst/>
                          <a:latin typeface="+mn-lt"/>
                          <a:ea typeface="+mn-ea"/>
                          <a:cs typeface="+mn-cs"/>
                        </a:rPr>
                        <a:t> the market</a:t>
                      </a:r>
                    </a:p>
                  </a:txBody>
                  <a:tcPr marL="9525" marR="9525" marT="9525" marB="0" anchor="b">
                    <a:solidFill>
                      <a:schemeClr val="tx2">
                        <a:lumMod val="10000"/>
                        <a:lumOff val="90000"/>
                      </a:schemeClr>
                    </a:solidFill>
                  </a:tcPr>
                </a:tc>
                <a:tc>
                  <a:txBody>
                    <a:bodyPr/>
                    <a:lstStyle/>
                    <a:p>
                      <a:pPr marL="0" algn="r" defTabSz="914400" rtl="0" eaLnBrk="1" fontAlgn="b" latinLnBrk="0" hangingPunct="1"/>
                      <a:r>
                        <a:rPr lang="en-US" sz="1100" b="0" i="0" u="none" strike="noStrike" kern="1200" dirty="0">
                          <a:solidFill>
                            <a:srgbClr val="000000"/>
                          </a:solidFill>
                          <a:effectLst/>
                          <a:latin typeface="Aptos Narrow" panose="020B0004020202020204" pitchFamily="34" charset="0"/>
                          <a:ea typeface="+mn-ea"/>
                          <a:cs typeface="+mn-cs"/>
                        </a:rPr>
                        <a:t>53%</a:t>
                      </a:r>
                    </a:p>
                  </a:txBody>
                  <a:tcPr marL="9525" marR="9525" marT="9525" marB="0" anchor="b">
                    <a:solidFill>
                      <a:schemeClr val="bg1">
                        <a:lumMod val="95000"/>
                      </a:schemeClr>
                    </a:solidFill>
                  </a:tcPr>
                </a:tc>
                <a:tc>
                  <a:txBody>
                    <a:bodyPr/>
                    <a:lstStyle/>
                    <a:p>
                      <a:pPr marL="0" algn="r" defTabSz="914400" rtl="0" eaLnBrk="1" fontAlgn="b" latinLnBrk="0" hangingPunct="1"/>
                      <a:r>
                        <a:rPr lang="en-US" sz="1100" b="0" i="0" u="none" strike="noStrike" kern="1200" dirty="0">
                          <a:solidFill>
                            <a:srgbClr val="000000"/>
                          </a:solidFill>
                          <a:effectLst/>
                          <a:latin typeface="Aptos Narrow" panose="020B0004020202020204" pitchFamily="34" charset="0"/>
                          <a:ea typeface="+mn-ea"/>
                          <a:cs typeface="+mn-cs"/>
                        </a:rPr>
                        <a:t>47%</a:t>
                      </a:r>
                    </a:p>
                  </a:txBody>
                  <a:tcPr marL="9525" marR="9525" marT="9525" marB="0" anchor="b">
                    <a:solidFill>
                      <a:schemeClr val="bg1">
                        <a:lumMod val="95000"/>
                      </a:schemeClr>
                    </a:solidFill>
                  </a:tcPr>
                </a:tc>
                <a:tc>
                  <a:txBody>
                    <a:bodyPr/>
                    <a:lstStyle/>
                    <a:p>
                      <a:pPr marL="0" algn="r" defTabSz="914400" rtl="0" eaLnBrk="1" fontAlgn="b" latinLnBrk="0" hangingPunct="1"/>
                      <a:r>
                        <a:rPr lang="en-US" sz="1100" b="0" i="0" u="none" strike="noStrike" kern="1200" dirty="0">
                          <a:solidFill>
                            <a:srgbClr val="000000"/>
                          </a:solidFill>
                          <a:effectLst/>
                          <a:latin typeface="Aptos Narrow" panose="020B0004020202020204" pitchFamily="34" charset="0"/>
                          <a:ea typeface="+mn-ea"/>
                          <a:cs typeface="+mn-cs"/>
                        </a:rPr>
                        <a:t>37%</a:t>
                      </a:r>
                    </a:p>
                  </a:txBody>
                  <a:tcPr marL="9525" marR="9525" marT="9525" marB="0" anchor="b">
                    <a:solidFill>
                      <a:schemeClr val="bg1">
                        <a:lumMod val="95000"/>
                      </a:schemeClr>
                    </a:solidFill>
                  </a:tcPr>
                </a:tc>
                <a:extLst>
                  <a:ext uri="{0D108BD9-81ED-4DB2-BD59-A6C34878D82A}">
                    <a16:rowId xmlns:a16="http://schemas.microsoft.com/office/drawing/2014/main" val="3994441370"/>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Total Average Return</a:t>
                      </a:r>
                    </a:p>
                  </a:txBody>
                  <a:tcPr marL="9525" marR="9525" marT="9525" marB="0" anchor="b">
                    <a:solidFill>
                      <a:schemeClr val="tx2">
                        <a:lumMod val="25000"/>
                        <a:lumOff val="75000"/>
                      </a:schemeClr>
                    </a:solidFill>
                  </a:tcPr>
                </a:tc>
                <a:tc>
                  <a:txBody>
                    <a:bodyPr/>
                    <a:lstStyle/>
                    <a:p>
                      <a:pPr marL="0" algn="r" defTabSz="914400" rtl="0" eaLnBrk="1" fontAlgn="b" latinLnBrk="0" hangingPunct="1"/>
                      <a:r>
                        <a:rPr lang="en-US" sz="1100" b="0" i="0" u="none" strike="noStrike" kern="1200" dirty="0">
                          <a:solidFill>
                            <a:srgbClr val="000000"/>
                          </a:solidFill>
                          <a:effectLst/>
                          <a:latin typeface="Aptos Narrow" panose="020B0004020202020204" pitchFamily="34" charset="0"/>
                          <a:ea typeface="+mn-ea"/>
                          <a:cs typeface="+mn-cs"/>
                        </a:rPr>
                        <a:t>4.42%</a:t>
                      </a:r>
                    </a:p>
                  </a:txBody>
                  <a:tcPr marL="9525" marR="9525" marT="9525" marB="0" anchor="b">
                    <a:solidFill>
                      <a:schemeClr val="bg1">
                        <a:lumMod val="85000"/>
                      </a:schemeClr>
                    </a:solidFill>
                  </a:tcPr>
                </a:tc>
                <a:tc>
                  <a:txBody>
                    <a:bodyPr/>
                    <a:lstStyle/>
                    <a:p>
                      <a:pPr marL="0" algn="r" defTabSz="914400" rtl="0" eaLnBrk="1" fontAlgn="b" latinLnBrk="0" hangingPunct="1"/>
                      <a:r>
                        <a:rPr lang="en-US" sz="1100" b="0" i="0" u="none" strike="noStrike" kern="1200" dirty="0">
                          <a:solidFill>
                            <a:srgbClr val="000000"/>
                          </a:solidFill>
                          <a:effectLst/>
                          <a:latin typeface="Aptos Narrow" panose="020B0004020202020204" pitchFamily="34" charset="0"/>
                          <a:ea typeface="+mn-ea"/>
                          <a:cs typeface="+mn-cs"/>
                        </a:rPr>
                        <a:t>10.96%</a:t>
                      </a:r>
                    </a:p>
                  </a:txBody>
                  <a:tcPr marL="9525" marR="9525" marT="9525" marB="0" anchor="b">
                    <a:solidFill>
                      <a:schemeClr val="bg1">
                        <a:lumMod val="85000"/>
                      </a:schemeClr>
                    </a:solidFill>
                  </a:tcPr>
                </a:tc>
                <a:tc>
                  <a:txBody>
                    <a:bodyPr/>
                    <a:lstStyle/>
                    <a:p>
                      <a:pPr marL="0" algn="r" defTabSz="914400" rtl="0" eaLnBrk="1" fontAlgn="b" latinLnBrk="0" hangingPunct="1"/>
                      <a:r>
                        <a:rPr lang="en-US" sz="1100" b="0" i="0" u="none" strike="noStrike" kern="1200" dirty="0">
                          <a:solidFill>
                            <a:srgbClr val="000000"/>
                          </a:solidFill>
                          <a:effectLst/>
                          <a:latin typeface="Aptos Narrow" panose="020B0004020202020204" pitchFamily="34" charset="0"/>
                          <a:ea typeface="+mn-ea"/>
                          <a:cs typeface="+mn-cs"/>
                        </a:rPr>
                        <a:t>17.13%</a:t>
                      </a:r>
                    </a:p>
                  </a:txBody>
                  <a:tcPr marL="9525" marR="9525" marT="9525" marB="0" anchor="b">
                    <a:solidFill>
                      <a:schemeClr val="bg1">
                        <a:lumMod val="85000"/>
                      </a:schemeClr>
                    </a:solidFill>
                  </a:tcPr>
                </a:tc>
                <a:extLst>
                  <a:ext uri="{0D108BD9-81ED-4DB2-BD59-A6C34878D82A}">
                    <a16:rowId xmlns:a16="http://schemas.microsoft.com/office/drawing/2014/main" val="481166611"/>
                  </a:ext>
                </a:extLst>
              </a:tr>
              <a:tr h="227214">
                <a:tc rowSpan="3">
                  <a:txBody>
                    <a:bodyPr/>
                    <a:lstStyle/>
                    <a:p>
                      <a:pPr marL="0" algn="ctr" defTabSz="914400" rtl="0" eaLnBrk="1" fontAlgn="b" latinLnBrk="0" hangingPunct="1"/>
                      <a:r>
                        <a:rPr lang="en-US" sz="1200" b="1" kern="1200" dirty="0">
                          <a:solidFill>
                            <a:schemeClr val="lt1"/>
                          </a:solidFill>
                          <a:latin typeface="+mn-lt"/>
                          <a:ea typeface="+mn-ea"/>
                          <a:cs typeface="+mn-cs"/>
                        </a:rPr>
                        <a:t>Industrial Goods</a:t>
                      </a:r>
                    </a:p>
                  </a:txBody>
                  <a:tcPr marL="9525" marR="9525" marT="9525" marB="0" anchor="ctr">
                    <a:solidFill>
                      <a:schemeClr val="tx2">
                        <a:lumMod val="50000"/>
                        <a:lumOff val="50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With</a:t>
                      </a:r>
                      <a:r>
                        <a:rPr lang="en-US" sz="1100" u="none" strike="noStrike" kern="1200" dirty="0">
                          <a:solidFill>
                            <a:schemeClr val="dk1"/>
                          </a:solidFill>
                          <a:effectLst/>
                          <a:latin typeface="+mn-lt"/>
                          <a:ea typeface="+mn-ea"/>
                          <a:cs typeface="+mn-cs"/>
                        </a:rPr>
                        <a:t> positive return</a:t>
                      </a:r>
                    </a:p>
                  </a:txBody>
                  <a:tcPr marL="9525" marR="9525" marT="9525" marB="0" anchor="b">
                    <a:solidFill>
                      <a:schemeClr val="accent4">
                        <a:lumMod val="20000"/>
                        <a:lumOff val="8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33%</a:t>
                      </a:r>
                    </a:p>
                  </a:txBody>
                  <a:tcPr marL="9525" marR="9525" marT="9525" marB="0" anchor="b"/>
                </a:tc>
                <a:tc>
                  <a:txBody>
                    <a:bodyPr/>
                    <a:lstStyle/>
                    <a:p>
                      <a:pPr algn="r" fontAlgn="b"/>
                      <a:r>
                        <a:rPr lang="en-US" sz="1100" b="0" i="0" u="none" strike="noStrike" dirty="0">
                          <a:solidFill>
                            <a:srgbClr val="000000"/>
                          </a:solidFill>
                          <a:effectLst/>
                          <a:latin typeface="Aptos Narrow" panose="020B0004020202020204" pitchFamily="34" charset="0"/>
                        </a:rPr>
                        <a:t>67%</a:t>
                      </a:r>
                    </a:p>
                  </a:txBody>
                  <a:tcPr marL="9525" marR="9525" marT="9525" marB="0" anchor="b"/>
                </a:tc>
                <a:tc>
                  <a:txBody>
                    <a:bodyPr/>
                    <a:lstStyle/>
                    <a:p>
                      <a:pPr algn="r" fontAlgn="b"/>
                      <a:r>
                        <a:rPr lang="en-US" sz="1100" b="0" i="0" u="none" strike="noStrike" dirty="0">
                          <a:solidFill>
                            <a:srgbClr val="000000"/>
                          </a:solidFill>
                          <a:effectLst/>
                          <a:latin typeface="Aptos Narrow" panose="020B0004020202020204" pitchFamily="34" charset="0"/>
                        </a:rPr>
                        <a:t>89%</a:t>
                      </a:r>
                    </a:p>
                  </a:txBody>
                  <a:tcPr marL="9525" marR="9525" marT="9525" marB="0" anchor="b"/>
                </a:tc>
                <a:extLst>
                  <a:ext uri="{0D108BD9-81ED-4DB2-BD59-A6C34878D82A}">
                    <a16:rowId xmlns:a16="http://schemas.microsoft.com/office/drawing/2014/main" val="1469814264"/>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Outperforming</a:t>
                      </a:r>
                      <a:r>
                        <a:rPr lang="en-US" sz="1100" u="none" strike="noStrike" kern="1200" dirty="0">
                          <a:solidFill>
                            <a:schemeClr val="dk1"/>
                          </a:solidFill>
                          <a:effectLst/>
                          <a:latin typeface="+mn-lt"/>
                          <a:ea typeface="+mn-ea"/>
                          <a:cs typeface="+mn-cs"/>
                        </a:rPr>
                        <a:t> the market</a:t>
                      </a:r>
                    </a:p>
                  </a:txBody>
                  <a:tcPr marL="9525" marR="9525" marT="9525" marB="0" anchor="b">
                    <a:solidFill>
                      <a:schemeClr val="tx2">
                        <a:lumMod val="10000"/>
                        <a:lumOff val="9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33%</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33%</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89%</a:t>
                      </a:r>
                    </a:p>
                  </a:txBody>
                  <a:tcPr marL="9525" marR="9525" marT="9525" marB="0" anchor="b">
                    <a:solidFill>
                      <a:schemeClr val="bg1">
                        <a:lumMod val="95000"/>
                      </a:schemeClr>
                    </a:solidFill>
                  </a:tcPr>
                </a:tc>
                <a:extLst>
                  <a:ext uri="{0D108BD9-81ED-4DB2-BD59-A6C34878D82A}">
                    <a16:rowId xmlns:a16="http://schemas.microsoft.com/office/drawing/2014/main" val="3238755999"/>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Total Average Return</a:t>
                      </a:r>
                    </a:p>
                  </a:txBody>
                  <a:tcPr marL="9525" marR="9525" marT="9525" marB="0" anchor="b">
                    <a:solidFill>
                      <a:schemeClr val="tx2">
                        <a:lumMod val="25000"/>
                        <a:lumOff val="7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0.11%</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12.23%</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50.53%</a:t>
                      </a:r>
                    </a:p>
                  </a:txBody>
                  <a:tcPr marL="9525" marR="9525" marT="9525" marB="0" anchor="b">
                    <a:solidFill>
                      <a:schemeClr val="bg1">
                        <a:lumMod val="85000"/>
                      </a:schemeClr>
                    </a:solidFill>
                  </a:tcPr>
                </a:tc>
                <a:extLst>
                  <a:ext uri="{0D108BD9-81ED-4DB2-BD59-A6C34878D82A}">
                    <a16:rowId xmlns:a16="http://schemas.microsoft.com/office/drawing/2014/main" val="3287874972"/>
                  </a:ext>
                </a:extLst>
              </a:tr>
              <a:tr h="227214">
                <a:tc rowSpan="3">
                  <a:txBody>
                    <a:bodyPr/>
                    <a:lstStyle/>
                    <a:p>
                      <a:pPr marL="0" algn="ctr" defTabSz="914400" rtl="0" eaLnBrk="1" fontAlgn="b" latinLnBrk="0" hangingPunct="1"/>
                      <a:r>
                        <a:rPr lang="en-US" sz="1200" b="1" kern="1200" dirty="0">
                          <a:solidFill>
                            <a:schemeClr val="lt1"/>
                          </a:solidFill>
                          <a:latin typeface="+mn-lt"/>
                          <a:ea typeface="+mn-ea"/>
                          <a:cs typeface="+mn-cs"/>
                        </a:rPr>
                        <a:t>Industrials</a:t>
                      </a:r>
                    </a:p>
                  </a:txBody>
                  <a:tcPr marL="9525" marR="9525" marT="9525" marB="0" anchor="ctr">
                    <a:solidFill>
                      <a:schemeClr val="tx2">
                        <a:lumMod val="50000"/>
                        <a:lumOff val="50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With</a:t>
                      </a:r>
                      <a:r>
                        <a:rPr lang="en-US" sz="1100" u="none" strike="noStrike" kern="1200" dirty="0">
                          <a:solidFill>
                            <a:schemeClr val="dk1"/>
                          </a:solidFill>
                          <a:effectLst/>
                          <a:latin typeface="+mn-lt"/>
                          <a:ea typeface="+mn-ea"/>
                          <a:cs typeface="+mn-cs"/>
                        </a:rPr>
                        <a:t> positive return</a:t>
                      </a:r>
                    </a:p>
                  </a:txBody>
                  <a:tcPr marL="9525" marR="9525" marT="9525" marB="0" anchor="b">
                    <a:solidFill>
                      <a:schemeClr val="accent4">
                        <a:lumMod val="20000"/>
                        <a:lumOff val="8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60%</a:t>
                      </a:r>
                    </a:p>
                  </a:txBody>
                  <a:tcPr marL="9525" marR="9525" marT="9525" marB="0" anchor="b"/>
                </a:tc>
                <a:tc>
                  <a:txBody>
                    <a:bodyPr/>
                    <a:lstStyle/>
                    <a:p>
                      <a:pPr algn="r" fontAlgn="b"/>
                      <a:r>
                        <a:rPr lang="en-US" sz="1100" b="0" i="0" u="none" strike="noStrike" dirty="0">
                          <a:solidFill>
                            <a:srgbClr val="000000"/>
                          </a:solidFill>
                          <a:effectLst/>
                          <a:latin typeface="Aptos Narrow" panose="020B0004020202020204" pitchFamily="34" charset="0"/>
                        </a:rPr>
                        <a:t>80%</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65%</a:t>
                      </a:r>
                    </a:p>
                  </a:txBody>
                  <a:tcPr marL="9525" marR="9525" marT="9525" marB="0" anchor="b"/>
                </a:tc>
                <a:extLst>
                  <a:ext uri="{0D108BD9-81ED-4DB2-BD59-A6C34878D82A}">
                    <a16:rowId xmlns:a16="http://schemas.microsoft.com/office/drawing/2014/main" val="858160526"/>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Outperforming</a:t>
                      </a:r>
                      <a:r>
                        <a:rPr lang="en-US" sz="1100" u="none" strike="noStrike" kern="1200" dirty="0">
                          <a:solidFill>
                            <a:schemeClr val="dk1"/>
                          </a:solidFill>
                          <a:effectLst/>
                          <a:latin typeface="+mn-lt"/>
                          <a:ea typeface="+mn-ea"/>
                          <a:cs typeface="+mn-cs"/>
                        </a:rPr>
                        <a:t> the market</a:t>
                      </a:r>
                    </a:p>
                  </a:txBody>
                  <a:tcPr marL="9525" marR="9525" marT="9525" marB="0" anchor="b">
                    <a:solidFill>
                      <a:schemeClr val="tx2">
                        <a:lumMod val="10000"/>
                        <a:lumOff val="9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60%</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55%</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55%</a:t>
                      </a:r>
                    </a:p>
                  </a:txBody>
                  <a:tcPr marL="9525" marR="9525" marT="9525" marB="0" anchor="b">
                    <a:solidFill>
                      <a:schemeClr val="bg1">
                        <a:lumMod val="95000"/>
                      </a:schemeClr>
                    </a:solidFill>
                  </a:tcPr>
                </a:tc>
                <a:extLst>
                  <a:ext uri="{0D108BD9-81ED-4DB2-BD59-A6C34878D82A}">
                    <a16:rowId xmlns:a16="http://schemas.microsoft.com/office/drawing/2014/main" val="804401440"/>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Total Average Return</a:t>
                      </a:r>
                    </a:p>
                  </a:txBody>
                  <a:tcPr marL="9525" marR="9525" marT="9525" marB="0" anchor="b">
                    <a:solidFill>
                      <a:schemeClr val="tx2">
                        <a:lumMod val="25000"/>
                        <a:lumOff val="7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11.59%</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24.74%</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44.88%</a:t>
                      </a:r>
                    </a:p>
                  </a:txBody>
                  <a:tcPr marL="9525" marR="9525" marT="9525" marB="0" anchor="b">
                    <a:solidFill>
                      <a:schemeClr val="bg1">
                        <a:lumMod val="85000"/>
                      </a:schemeClr>
                    </a:solidFill>
                  </a:tcPr>
                </a:tc>
                <a:extLst>
                  <a:ext uri="{0D108BD9-81ED-4DB2-BD59-A6C34878D82A}">
                    <a16:rowId xmlns:a16="http://schemas.microsoft.com/office/drawing/2014/main" val="720677039"/>
                  </a:ext>
                </a:extLst>
              </a:tr>
              <a:tr h="227214">
                <a:tc rowSpan="3">
                  <a:txBody>
                    <a:bodyPr/>
                    <a:lstStyle/>
                    <a:p>
                      <a:pPr marL="0" algn="ctr" defTabSz="914400" rtl="0" eaLnBrk="1" fontAlgn="b" latinLnBrk="0" hangingPunct="1"/>
                      <a:r>
                        <a:rPr lang="en-US" sz="1200" b="1" kern="1200" dirty="0">
                          <a:solidFill>
                            <a:schemeClr val="lt1"/>
                          </a:solidFill>
                          <a:latin typeface="+mn-lt"/>
                          <a:ea typeface="+mn-ea"/>
                          <a:cs typeface="+mn-cs"/>
                        </a:rPr>
                        <a:t>Services </a:t>
                      </a:r>
                    </a:p>
                  </a:txBody>
                  <a:tcPr marL="9525" marR="9525" marT="9525" marB="0" anchor="ctr">
                    <a:solidFill>
                      <a:schemeClr val="tx2">
                        <a:lumMod val="50000"/>
                        <a:lumOff val="50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With</a:t>
                      </a:r>
                      <a:r>
                        <a:rPr lang="en-US" sz="1100" u="none" strike="noStrike" kern="1200" dirty="0">
                          <a:solidFill>
                            <a:schemeClr val="dk1"/>
                          </a:solidFill>
                          <a:effectLst/>
                          <a:latin typeface="+mn-lt"/>
                          <a:ea typeface="+mn-ea"/>
                          <a:cs typeface="+mn-cs"/>
                        </a:rPr>
                        <a:t> positive return</a:t>
                      </a:r>
                    </a:p>
                  </a:txBody>
                  <a:tcPr marL="9525" marR="9525" marT="9525" marB="0" anchor="b">
                    <a:solidFill>
                      <a:schemeClr val="accent4">
                        <a:lumMod val="20000"/>
                        <a:lumOff val="8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47%</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58%</a:t>
                      </a:r>
                    </a:p>
                  </a:txBody>
                  <a:tcPr marL="9525" marR="9525" marT="9525" marB="0" anchor="b"/>
                </a:tc>
                <a:tc>
                  <a:txBody>
                    <a:bodyPr/>
                    <a:lstStyle/>
                    <a:p>
                      <a:pPr algn="r" fontAlgn="b"/>
                      <a:r>
                        <a:rPr lang="en-US" sz="1100" b="0" i="0" u="none" strike="noStrike" dirty="0">
                          <a:solidFill>
                            <a:srgbClr val="000000"/>
                          </a:solidFill>
                          <a:effectLst/>
                          <a:latin typeface="Aptos Narrow" panose="020B0004020202020204" pitchFamily="34" charset="0"/>
                        </a:rPr>
                        <a:t>63%</a:t>
                      </a:r>
                    </a:p>
                  </a:txBody>
                  <a:tcPr marL="9525" marR="9525" marT="9525" marB="0" anchor="b"/>
                </a:tc>
                <a:extLst>
                  <a:ext uri="{0D108BD9-81ED-4DB2-BD59-A6C34878D82A}">
                    <a16:rowId xmlns:a16="http://schemas.microsoft.com/office/drawing/2014/main" val="80785730"/>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Outperforming</a:t>
                      </a:r>
                      <a:r>
                        <a:rPr lang="en-US" sz="1100" u="none" strike="noStrike" kern="1200" dirty="0">
                          <a:solidFill>
                            <a:schemeClr val="dk1"/>
                          </a:solidFill>
                          <a:effectLst/>
                          <a:latin typeface="+mn-lt"/>
                          <a:ea typeface="+mn-ea"/>
                          <a:cs typeface="+mn-cs"/>
                        </a:rPr>
                        <a:t> the market</a:t>
                      </a:r>
                    </a:p>
                  </a:txBody>
                  <a:tcPr marL="9525" marR="9525" marT="9525" marB="0" anchor="b">
                    <a:solidFill>
                      <a:schemeClr val="tx2">
                        <a:lumMod val="10000"/>
                        <a:lumOff val="9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42%</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47%</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37%</a:t>
                      </a:r>
                    </a:p>
                  </a:txBody>
                  <a:tcPr marL="9525" marR="9525" marT="9525" marB="0" anchor="b">
                    <a:solidFill>
                      <a:schemeClr val="bg1">
                        <a:lumMod val="95000"/>
                      </a:schemeClr>
                    </a:solidFill>
                  </a:tcPr>
                </a:tc>
                <a:extLst>
                  <a:ext uri="{0D108BD9-81ED-4DB2-BD59-A6C34878D82A}">
                    <a16:rowId xmlns:a16="http://schemas.microsoft.com/office/drawing/2014/main" val="909902264"/>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Total Average Return</a:t>
                      </a:r>
                    </a:p>
                  </a:txBody>
                  <a:tcPr marL="9525" marR="9525" marT="9525" marB="0" anchor="b">
                    <a:solidFill>
                      <a:schemeClr val="tx2">
                        <a:lumMod val="25000"/>
                        <a:lumOff val="7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5.21%</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12.30%</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30.27%</a:t>
                      </a:r>
                    </a:p>
                  </a:txBody>
                  <a:tcPr marL="9525" marR="9525" marT="9525" marB="0" anchor="b">
                    <a:solidFill>
                      <a:schemeClr val="bg1">
                        <a:lumMod val="85000"/>
                      </a:schemeClr>
                    </a:solidFill>
                  </a:tcPr>
                </a:tc>
                <a:extLst>
                  <a:ext uri="{0D108BD9-81ED-4DB2-BD59-A6C34878D82A}">
                    <a16:rowId xmlns:a16="http://schemas.microsoft.com/office/drawing/2014/main" val="3843650137"/>
                  </a:ext>
                </a:extLst>
              </a:tr>
              <a:tr h="227214">
                <a:tc rowSpan="3">
                  <a:txBody>
                    <a:bodyPr/>
                    <a:lstStyle/>
                    <a:p>
                      <a:pPr algn="ctr" fontAlgn="ctr"/>
                      <a:r>
                        <a:rPr lang="en-US" sz="1200" b="1" kern="1200" dirty="0">
                          <a:solidFill>
                            <a:schemeClr val="lt1"/>
                          </a:solidFill>
                          <a:latin typeface="+mn-lt"/>
                          <a:ea typeface="+mn-ea"/>
                          <a:cs typeface="+mn-cs"/>
                        </a:rPr>
                        <a:t>Technology</a:t>
                      </a:r>
                    </a:p>
                  </a:txBody>
                  <a:tcPr marL="9525" marR="9525" marT="9525" marB="0" anchor="ctr">
                    <a:solidFill>
                      <a:schemeClr val="tx2">
                        <a:lumMod val="50000"/>
                        <a:lumOff val="50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With</a:t>
                      </a:r>
                      <a:r>
                        <a:rPr lang="en-US" sz="1100" u="none" strike="noStrike" kern="1200" dirty="0">
                          <a:solidFill>
                            <a:schemeClr val="dk1"/>
                          </a:solidFill>
                          <a:effectLst/>
                          <a:latin typeface="+mn-lt"/>
                          <a:ea typeface="+mn-ea"/>
                          <a:cs typeface="+mn-cs"/>
                        </a:rPr>
                        <a:t> positive return</a:t>
                      </a:r>
                    </a:p>
                  </a:txBody>
                  <a:tcPr marL="9525" marR="9525" marT="9525" marB="0" anchor="b">
                    <a:solidFill>
                      <a:schemeClr val="accent4">
                        <a:lumMod val="20000"/>
                        <a:lumOff val="80000"/>
                      </a:schemeClr>
                    </a:solidFill>
                  </a:tcPr>
                </a:tc>
                <a:tc>
                  <a:txBody>
                    <a:bodyPr/>
                    <a:lstStyle/>
                    <a:p>
                      <a:pPr algn="r" fontAlgn="b"/>
                      <a:r>
                        <a:rPr lang="en-US" sz="1100" b="0" i="0" u="none" strike="noStrike">
                          <a:solidFill>
                            <a:srgbClr val="000000"/>
                          </a:solidFill>
                          <a:effectLst/>
                          <a:latin typeface="Aptos Narrow" panose="020B0004020202020204" pitchFamily="34" charset="0"/>
                        </a:rPr>
                        <a:t>58%</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79%</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74%</a:t>
                      </a:r>
                    </a:p>
                  </a:txBody>
                  <a:tcPr marL="9525" marR="9525" marT="9525" marB="0" anchor="b"/>
                </a:tc>
                <a:extLst>
                  <a:ext uri="{0D108BD9-81ED-4DB2-BD59-A6C34878D82A}">
                    <a16:rowId xmlns:a16="http://schemas.microsoft.com/office/drawing/2014/main" val="2170676120"/>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Outperforming</a:t>
                      </a:r>
                      <a:r>
                        <a:rPr lang="en-US" sz="1100" u="none" strike="noStrike" kern="1200" dirty="0">
                          <a:solidFill>
                            <a:schemeClr val="dk1"/>
                          </a:solidFill>
                          <a:effectLst/>
                          <a:latin typeface="+mn-lt"/>
                          <a:ea typeface="+mn-ea"/>
                          <a:cs typeface="+mn-cs"/>
                        </a:rPr>
                        <a:t> the market</a:t>
                      </a:r>
                    </a:p>
                  </a:txBody>
                  <a:tcPr marL="9525" marR="9525" marT="9525" marB="0" anchor="b">
                    <a:solidFill>
                      <a:schemeClr val="tx2">
                        <a:lumMod val="10000"/>
                        <a:lumOff val="9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53%</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47%</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37%</a:t>
                      </a:r>
                    </a:p>
                  </a:txBody>
                  <a:tcPr marL="9525" marR="9525" marT="9525" marB="0" anchor="b">
                    <a:solidFill>
                      <a:schemeClr val="bg1">
                        <a:lumMod val="95000"/>
                      </a:schemeClr>
                    </a:solidFill>
                  </a:tcPr>
                </a:tc>
                <a:extLst>
                  <a:ext uri="{0D108BD9-81ED-4DB2-BD59-A6C34878D82A}">
                    <a16:rowId xmlns:a16="http://schemas.microsoft.com/office/drawing/2014/main" val="3500533435"/>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Total Average Return</a:t>
                      </a:r>
                    </a:p>
                  </a:txBody>
                  <a:tcPr marL="9525" marR="9525" marT="9525" marB="0" anchor="b">
                    <a:solidFill>
                      <a:schemeClr val="tx2">
                        <a:lumMod val="25000"/>
                        <a:lumOff val="7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4.42%</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10.96%</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17.13%</a:t>
                      </a:r>
                    </a:p>
                  </a:txBody>
                  <a:tcPr marL="9525" marR="9525" marT="9525" marB="0" anchor="b">
                    <a:solidFill>
                      <a:schemeClr val="bg1">
                        <a:lumMod val="85000"/>
                      </a:schemeClr>
                    </a:solidFill>
                  </a:tcPr>
                </a:tc>
                <a:extLst>
                  <a:ext uri="{0D108BD9-81ED-4DB2-BD59-A6C34878D82A}">
                    <a16:rowId xmlns:a16="http://schemas.microsoft.com/office/drawing/2014/main" val="1421433322"/>
                  </a:ext>
                </a:extLst>
              </a:tr>
              <a:tr h="227214">
                <a:tc rowSpan="3">
                  <a:txBody>
                    <a:bodyPr/>
                    <a:lstStyle/>
                    <a:p>
                      <a:pPr algn="ctr" fontAlgn="ctr"/>
                      <a:r>
                        <a:rPr lang="en-US" sz="1200" b="1" kern="1200" dirty="0">
                          <a:solidFill>
                            <a:schemeClr val="lt1"/>
                          </a:solidFill>
                          <a:latin typeface="+mn-lt"/>
                          <a:ea typeface="+mn-ea"/>
                          <a:cs typeface="+mn-cs"/>
                        </a:rPr>
                        <a:t>Utilities</a:t>
                      </a:r>
                    </a:p>
                  </a:txBody>
                  <a:tcPr marL="9525" marR="9525" marT="9525" marB="0" anchor="ctr">
                    <a:solidFill>
                      <a:schemeClr val="tx2">
                        <a:lumMod val="50000"/>
                        <a:lumOff val="50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With</a:t>
                      </a:r>
                      <a:r>
                        <a:rPr lang="en-US" sz="1100" u="none" strike="noStrike" kern="1200" dirty="0">
                          <a:solidFill>
                            <a:schemeClr val="dk1"/>
                          </a:solidFill>
                          <a:effectLst/>
                          <a:latin typeface="+mn-lt"/>
                          <a:ea typeface="+mn-ea"/>
                          <a:cs typeface="+mn-cs"/>
                        </a:rPr>
                        <a:t> positive return</a:t>
                      </a:r>
                    </a:p>
                  </a:txBody>
                  <a:tcPr marL="9525" marR="9525" marT="9525" marB="0" anchor="b">
                    <a:solidFill>
                      <a:schemeClr val="accent4">
                        <a:lumMod val="20000"/>
                        <a:lumOff val="80000"/>
                      </a:schemeClr>
                    </a:solidFill>
                  </a:tcPr>
                </a:tc>
                <a:tc>
                  <a:txBody>
                    <a:bodyPr/>
                    <a:lstStyle/>
                    <a:p>
                      <a:pPr algn="r" fontAlgn="b"/>
                      <a:r>
                        <a:rPr lang="en-US" sz="1100" b="0" i="0" u="none" strike="noStrike">
                          <a:solidFill>
                            <a:srgbClr val="000000"/>
                          </a:solidFill>
                          <a:effectLst/>
                          <a:latin typeface="Aptos Narrow" panose="020B0004020202020204" pitchFamily="34" charset="0"/>
                        </a:rPr>
                        <a:t>67%</a:t>
                      </a:r>
                    </a:p>
                  </a:txBody>
                  <a:tcPr marL="9525" marR="9525" marT="9525" marB="0" anchor="b"/>
                </a:tc>
                <a:tc>
                  <a:txBody>
                    <a:bodyPr/>
                    <a:lstStyle/>
                    <a:p>
                      <a:pPr algn="r" fontAlgn="b"/>
                      <a:r>
                        <a:rPr lang="en-US" sz="1100" b="0" i="0" u="none" strike="noStrike" dirty="0">
                          <a:solidFill>
                            <a:srgbClr val="000000"/>
                          </a:solidFill>
                          <a:effectLst/>
                          <a:latin typeface="Aptos Narrow" panose="020B0004020202020204" pitchFamily="34" charset="0"/>
                        </a:rPr>
                        <a:t>78%</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67%</a:t>
                      </a:r>
                    </a:p>
                  </a:txBody>
                  <a:tcPr marL="9525" marR="9525" marT="9525" marB="0" anchor="b"/>
                </a:tc>
                <a:extLst>
                  <a:ext uri="{0D108BD9-81ED-4DB2-BD59-A6C34878D82A}">
                    <a16:rowId xmlns:a16="http://schemas.microsoft.com/office/drawing/2014/main" val="3610260989"/>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 </a:t>
                      </a:r>
                      <a:r>
                        <a:rPr lang="en-US" sz="1100" u="none" strike="noStrike" dirty="0">
                          <a:effectLst/>
                        </a:rPr>
                        <a:t>Outperforming</a:t>
                      </a:r>
                      <a:r>
                        <a:rPr lang="en-US" sz="1100" u="none" strike="noStrike" kern="1200" dirty="0">
                          <a:solidFill>
                            <a:schemeClr val="dk1"/>
                          </a:solidFill>
                          <a:effectLst/>
                          <a:latin typeface="+mn-lt"/>
                          <a:ea typeface="+mn-ea"/>
                          <a:cs typeface="+mn-cs"/>
                        </a:rPr>
                        <a:t> the market</a:t>
                      </a:r>
                    </a:p>
                  </a:txBody>
                  <a:tcPr marL="9525" marR="9525" marT="9525" marB="0" anchor="b">
                    <a:solidFill>
                      <a:schemeClr val="tx2">
                        <a:lumMod val="10000"/>
                        <a:lumOff val="90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33%</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44%</a:t>
                      </a:r>
                    </a:p>
                  </a:txBody>
                  <a:tcPr marL="9525" marR="9525" marT="9525" marB="0" anchor="b">
                    <a:solidFill>
                      <a:schemeClr val="bg1">
                        <a:lumMod val="9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33%</a:t>
                      </a:r>
                    </a:p>
                  </a:txBody>
                  <a:tcPr marL="9525" marR="9525" marT="9525" marB="0" anchor="b">
                    <a:solidFill>
                      <a:schemeClr val="bg1">
                        <a:lumMod val="95000"/>
                      </a:schemeClr>
                    </a:solidFill>
                  </a:tcPr>
                </a:tc>
                <a:extLst>
                  <a:ext uri="{0D108BD9-81ED-4DB2-BD59-A6C34878D82A}">
                    <a16:rowId xmlns:a16="http://schemas.microsoft.com/office/drawing/2014/main" val="165515798"/>
                  </a:ext>
                </a:extLst>
              </a:tr>
              <a:tr h="227214">
                <a:tc vMerge="1">
                  <a:txBody>
                    <a:bodyPr/>
                    <a:lstStyle/>
                    <a:p>
                      <a:endParaRPr lang="en-US"/>
                    </a:p>
                  </a:txBody>
                  <a:tcPr>
                    <a:solidFill>
                      <a:schemeClr val="tx2">
                        <a:lumMod val="25000"/>
                        <a:lumOff val="75000"/>
                      </a:schemeClr>
                    </a:solidFill>
                  </a:tcPr>
                </a:tc>
                <a:tc>
                  <a:txBody>
                    <a:bodyPr/>
                    <a:lstStyle/>
                    <a:p>
                      <a:pPr marL="0" algn="l" defTabSz="914400" rtl="0" eaLnBrk="1" fontAlgn="b" latinLnBrk="0" hangingPunct="1"/>
                      <a:r>
                        <a:rPr lang="en-US" sz="1100" u="none" strike="noStrike" kern="1200" dirty="0">
                          <a:solidFill>
                            <a:schemeClr val="dk1"/>
                          </a:solidFill>
                          <a:effectLst/>
                          <a:latin typeface="+mn-lt"/>
                          <a:ea typeface="+mn-ea"/>
                          <a:cs typeface="+mn-cs"/>
                        </a:rPr>
                        <a:t>Total Average Return</a:t>
                      </a:r>
                    </a:p>
                  </a:txBody>
                  <a:tcPr marL="9525" marR="9525" marT="9525" marB="0" anchor="b">
                    <a:solidFill>
                      <a:schemeClr val="tx2">
                        <a:lumMod val="25000"/>
                        <a:lumOff val="7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-1.33%</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10.26%</a:t>
                      </a:r>
                    </a:p>
                  </a:txBody>
                  <a:tcPr marL="9525" marR="9525" marT="9525" marB="0" anchor="b">
                    <a:solidFill>
                      <a:schemeClr val="bg1">
                        <a:lumMod val="85000"/>
                      </a:schemeClr>
                    </a:solidFill>
                  </a:tcPr>
                </a:tc>
                <a:tc>
                  <a:txBody>
                    <a:bodyPr/>
                    <a:lstStyle/>
                    <a:p>
                      <a:pPr algn="r" fontAlgn="b"/>
                      <a:r>
                        <a:rPr lang="en-US" sz="1100" b="0" i="0" u="none" strike="noStrike" dirty="0">
                          <a:solidFill>
                            <a:srgbClr val="000000"/>
                          </a:solidFill>
                          <a:effectLst/>
                          <a:latin typeface="Aptos Narrow" panose="020B0004020202020204" pitchFamily="34" charset="0"/>
                        </a:rPr>
                        <a:t>14.52%</a:t>
                      </a:r>
                    </a:p>
                  </a:txBody>
                  <a:tcPr marL="9525" marR="9525" marT="9525" marB="0" anchor="b">
                    <a:solidFill>
                      <a:schemeClr val="bg1">
                        <a:lumMod val="85000"/>
                      </a:schemeClr>
                    </a:solidFill>
                  </a:tcPr>
                </a:tc>
                <a:extLst>
                  <a:ext uri="{0D108BD9-81ED-4DB2-BD59-A6C34878D82A}">
                    <a16:rowId xmlns:a16="http://schemas.microsoft.com/office/drawing/2014/main" val="2763883577"/>
                  </a:ext>
                </a:extLst>
              </a:tr>
              <a:tr h="22721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kern="1200" dirty="0">
                          <a:solidFill>
                            <a:schemeClr val="lt1"/>
                          </a:solidFill>
                          <a:latin typeface="+mn-lt"/>
                          <a:ea typeface="+mn-ea"/>
                          <a:cs typeface="+mn-cs"/>
                        </a:rPr>
                        <a:t>S&amp;P 500 Factors</a:t>
                      </a:r>
                    </a:p>
                  </a:txBody>
                  <a:tcPr marL="9525" marR="9525" marT="9525" marB="0" anchor="ctr">
                    <a:solidFill>
                      <a:schemeClr val="tx2">
                        <a:lumMod val="50000"/>
                        <a:lumOff val="50000"/>
                      </a:schemeClr>
                    </a:solidFill>
                  </a:tcPr>
                </a:tc>
                <a:tc>
                  <a:txBody>
                    <a:bodyPr/>
                    <a:lstStyle/>
                    <a:p>
                      <a:pPr algn="l" fontAlgn="b"/>
                      <a:r>
                        <a:rPr lang="en-US" sz="1100" b="1" u="none" strike="noStrike" kern="1200" dirty="0">
                          <a:solidFill>
                            <a:schemeClr val="dk1"/>
                          </a:solidFill>
                          <a:effectLst/>
                          <a:latin typeface="+mn-lt"/>
                          <a:ea typeface="+mn-ea"/>
                          <a:cs typeface="+mn-cs"/>
                        </a:rPr>
                        <a:t>Returns</a:t>
                      </a:r>
                    </a:p>
                  </a:txBody>
                  <a:tcPr marL="9525" marR="9525" marT="9525" marB="0" anchor="b">
                    <a:solidFill>
                      <a:schemeClr val="tx2">
                        <a:lumMod val="10000"/>
                        <a:lumOff val="90000"/>
                      </a:scheme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100" b="1" dirty="0"/>
                        <a:t>2.65%</a:t>
                      </a:r>
                    </a:p>
                  </a:txBody>
                  <a:tcPr marL="9525" marR="9525" marT="9525" marB="0" anchor="b"/>
                </a:tc>
                <a:tc>
                  <a:txBody>
                    <a:bodyPr/>
                    <a:lstStyle/>
                    <a:p>
                      <a:pPr algn="r" fontAlgn="b"/>
                      <a:r>
                        <a:rPr lang="en-US" sz="1100" b="1" i="0" u="none" strike="noStrike" dirty="0">
                          <a:solidFill>
                            <a:srgbClr val="000000"/>
                          </a:solidFill>
                          <a:effectLst/>
                          <a:latin typeface="Aptos Narrow" panose="020B0004020202020204" pitchFamily="34" charset="0"/>
                        </a:rPr>
                        <a:t>6.89%</a:t>
                      </a:r>
                    </a:p>
                  </a:txBody>
                  <a:tcPr marL="9525" marR="9525" marT="9525" marB="0" anchor="b"/>
                </a:tc>
                <a:tc>
                  <a:txBody>
                    <a:bodyPr/>
                    <a:lstStyle/>
                    <a:p>
                      <a:pPr algn="r" fontAlgn="b"/>
                      <a:r>
                        <a:rPr lang="en-US" sz="1100" b="1" i="0" u="none" strike="noStrike" dirty="0">
                          <a:solidFill>
                            <a:srgbClr val="000000"/>
                          </a:solidFill>
                          <a:effectLst/>
                          <a:latin typeface="Aptos Narrow" panose="020B0004020202020204" pitchFamily="34" charset="0"/>
                        </a:rPr>
                        <a:t>23.62%</a:t>
                      </a:r>
                    </a:p>
                  </a:txBody>
                  <a:tcPr marL="9525" marR="9525" marT="9525" marB="0" anchor="b"/>
                </a:tc>
                <a:extLst>
                  <a:ext uri="{0D108BD9-81ED-4DB2-BD59-A6C34878D82A}">
                    <a16:rowId xmlns:a16="http://schemas.microsoft.com/office/drawing/2014/main" val="3155325734"/>
                  </a:ext>
                </a:extLst>
              </a:tr>
            </a:tbl>
          </a:graphicData>
        </a:graphic>
      </p:graphicFrame>
      <p:sp>
        <p:nvSpPr>
          <p:cNvPr id="3" name="文本框 2">
            <a:extLst>
              <a:ext uri="{FF2B5EF4-FFF2-40B4-BE49-F238E27FC236}">
                <a16:creationId xmlns:a16="http://schemas.microsoft.com/office/drawing/2014/main" id="{5F9D9522-0D17-67E1-CCD0-E05BD65A3BA5}"/>
              </a:ext>
            </a:extLst>
          </p:cNvPr>
          <p:cNvSpPr txBox="1"/>
          <p:nvPr/>
        </p:nvSpPr>
        <p:spPr>
          <a:xfrm>
            <a:off x="400547" y="6444476"/>
            <a:ext cx="5950011" cy="553998"/>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*None of the </a:t>
            </a:r>
            <a:r>
              <a:rPr lang="en-US" sz="1200" i="1" dirty="0">
                <a:solidFill>
                  <a:srgbClr val="00B0F0"/>
                </a:solidFill>
                <a:latin typeface="Times New Roman" panose="02020603050405020304" pitchFamily="18" charset="0"/>
                <a:cs typeface="Times New Roman" panose="02020603050405020304" pitchFamily="18" charset="0"/>
              </a:rPr>
              <a:t>301</a:t>
            </a:r>
            <a:r>
              <a:rPr lang="en-US" sz="1200" dirty="0">
                <a:latin typeface="Times New Roman" panose="02020603050405020304" pitchFamily="18" charset="0"/>
                <a:cs typeface="Times New Roman" panose="02020603050405020304" pitchFamily="18" charset="0"/>
              </a:rPr>
              <a:t> stocks in </a:t>
            </a:r>
            <a:r>
              <a:rPr lang="en-US" sz="1200" i="1" dirty="0">
                <a:latin typeface="Times New Roman" panose="02020603050405020304" pitchFamily="18" charset="0"/>
                <a:cs typeface="Times New Roman" panose="02020603050405020304" pitchFamily="18" charset="0"/>
              </a:rPr>
              <a:t>Other</a:t>
            </a:r>
            <a:r>
              <a:rPr lang="en-US" sz="1200" dirty="0">
                <a:latin typeface="Times New Roman" panose="02020603050405020304" pitchFamily="18" charset="0"/>
                <a:cs typeface="Times New Roman" panose="02020603050405020304" pitchFamily="18" charset="0"/>
              </a:rPr>
              <a:t> Sector passes the filter before being taken into analysis.</a:t>
            </a:r>
          </a:p>
          <a:p>
            <a:endParaRPr lang="en-US" dirty="0"/>
          </a:p>
        </p:txBody>
      </p:sp>
    </p:spTree>
    <p:extLst>
      <p:ext uri="{BB962C8B-B14F-4D97-AF65-F5344CB8AC3E}">
        <p14:creationId xmlns:p14="http://schemas.microsoft.com/office/powerpoint/2010/main" val="2605804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Consumer Goods 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30</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extLst>
              <p:ext uri="{D42A27DB-BD31-4B8C-83A1-F6EECF244321}">
                <p14:modId xmlns:p14="http://schemas.microsoft.com/office/powerpoint/2010/main" val="2359082876"/>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12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5</a:t>
                      </a:r>
                    </a:p>
                  </a:txBody>
                  <a:tcPr/>
                </a:tc>
                <a:tc>
                  <a:txBody>
                    <a:bodyPr/>
                    <a:lstStyle/>
                    <a:p>
                      <a:r>
                        <a:rPr lang="en-US" dirty="0"/>
                        <a:t>7</a:t>
                      </a:r>
                    </a:p>
                  </a:txBody>
                  <a:tcPr/>
                </a:tc>
                <a:tc>
                  <a:txBody>
                    <a:bodyPr/>
                    <a:lstStyle/>
                    <a:p>
                      <a:r>
                        <a:rPr lang="en-US" dirty="0"/>
                        <a:t>6</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3</a:t>
                      </a:r>
                    </a:p>
                  </a:txBody>
                  <a:tcPr/>
                </a:tc>
                <a:tc>
                  <a:txBody>
                    <a:bodyPr/>
                    <a:lstStyle/>
                    <a:p>
                      <a:r>
                        <a:rPr lang="en-US" dirty="0"/>
                        <a:t>4</a:t>
                      </a:r>
                    </a:p>
                  </a:txBody>
                  <a:tcPr/>
                </a:tc>
                <a:tc>
                  <a:txBody>
                    <a:bodyPr/>
                    <a:lstStyle/>
                    <a:p>
                      <a:r>
                        <a:rPr lang="en-US" dirty="0"/>
                        <a:t>2</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-2.71%</a:t>
                      </a:r>
                    </a:p>
                  </a:txBody>
                  <a:tcPr/>
                </a:tc>
                <a:tc>
                  <a:txBody>
                    <a:bodyPr/>
                    <a:lstStyle/>
                    <a:p>
                      <a:r>
                        <a:rPr lang="en-US" dirty="0"/>
                        <a:t>1.69%</a:t>
                      </a:r>
                    </a:p>
                  </a:txBody>
                  <a:tcPr/>
                </a:tc>
                <a:tc>
                  <a:txBody>
                    <a:bodyPr/>
                    <a:lstStyle/>
                    <a:p>
                      <a:r>
                        <a:rPr lang="en-US" dirty="0"/>
                        <a:t>8.53%</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773545" y="2243756"/>
            <a:ext cx="2673928" cy="2246769"/>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Investment Portfolio performs below average in all three periods, especially in 60 days where they failed to provide positive returns.</a:t>
            </a:r>
          </a:p>
        </p:txBody>
      </p:sp>
      <p:pic>
        <p:nvPicPr>
          <p:cNvPr id="6" name="Picture 5" descr="A graph with different colored squares&#10;&#10;Description automatically generated with medium confidence">
            <a:extLst>
              <a:ext uri="{FF2B5EF4-FFF2-40B4-BE49-F238E27FC236}">
                <a16:creationId xmlns:a16="http://schemas.microsoft.com/office/drawing/2014/main" id="{A81DF609-BF9A-B0EA-9CE3-60D7B553E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936" y="136525"/>
            <a:ext cx="7772400" cy="4441371"/>
          </a:xfrm>
          <a:prstGeom prst="rect">
            <a:avLst/>
          </a:prstGeom>
        </p:spPr>
      </p:pic>
    </p:spTree>
    <p:extLst>
      <p:ext uri="{BB962C8B-B14F-4D97-AF65-F5344CB8AC3E}">
        <p14:creationId xmlns:p14="http://schemas.microsoft.com/office/powerpoint/2010/main" val="1937370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841E29-9034-576C-4325-88CC8A2A9A4D}"/>
              </a:ext>
            </a:extLst>
          </p:cNvPr>
          <p:cNvSpPr>
            <a:spLocks noGrp="1"/>
          </p:cNvSpPr>
          <p:nvPr>
            <p:ph type="sldNum" sz="quarter" idx="12"/>
          </p:nvPr>
        </p:nvSpPr>
        <p:spPr/>
        <p:txBody>
          <a:bodyPr/>
          <a:lstStyle/>
          <a:p>
            <a:fld id="{B5530BF4-7B44-4B4D-9799-7C2B90B3FD94}" type="slidenum">
              <a:rPr lang="en-US" smtClean="0"/>
              <a:t>31</a:t>
            </a:fld>
            <a:endParaRPr lang="en-US"/>
          </a:p>
        </p:txBody>
      </p:sp>
      <p:sp>
        <p:nvSpPr>
          <p:cNvPr id="5" name="标题 1">
            <a:extLst>
              <a:ext uri="{FF2B5EF4-FFF2-40B4-BE49-F238E27FC236}">
                <a16:creationId xmlns:a16="http://schemas.microsoft.com/office/drawing/2014/main" id="{5E9B1626-B001-8528-1B9D-33230CCB1D05}"/>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Consumer Goods Sector</a:t>
            </a:r>
          </a:p>
        </p:txBody>
      </p:sp>
      <p:pic>
        <p:nvPicPr>
          <p:cNvPr id="7" name="Picture 6" descr="A graph of a graph with numbers and lines&#10;&#10;Description automatically generated with medium confidence">
            <a:extLst>
              <a:ext uri="{FF2B5EF4-FFF2-40B4-BE49-F238E27FC236}">
                <a16:creationId xmlns:a16="http://schemas.microsoft.com/office/drawing/2014/main" id="{3102B5A7-A704-B0C4-33A2-B0489C72A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0"/>
            <a:ext cx="7772400" cy="6224238"/>
          </a:xfrm>
          <a:prstGeom prst="rect">
            <a:avLst/>
          </a:prstGeom>
        </p:spPr>
      </p:pic>
      <p:sp>
        <p:nvSpPr>
          <p:cNvPr id="8" name="文本框 10">
            <a:extLst>
              <a:ext uri="{FF2B5EF4-FFF2-40B4-BE49-F238E27FC236}">
                <a16:creationId xmlns:a16="http://schemas.microsoft.com/office/drawing/2014/main" id="{6D0A5F02-C9B9-39CF-E7C8-32E5F4A40387}"/>
              </a:ext>
            </a:extLst>
          </p:cNvPr>
          <p:cNvSpPr txBox="1"/>
          <p:nvPr/>
        </p:nvSpPr>
        <p:spPr>
          <a:xfrm>
            <a:off x="422031" y="2292623"/>
            <a:ext cx="33862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 </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year period, the consumer goods sector was above or slightly below the market average in the first six months, and significantly below the average after January.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0.028.</a:t>
            </a:r>
          </a:p>
        </p:txBody>
      </p:sp>
    </p:spTree>
    <p:extLst>
      <p:ext uri="{BB962C8B-B14F-4D97-AF65-F5344CB8AC3E}">
        <p14:creationId xmlns:p14="http://schemas.microsoft.com/office/powerpoint/2010/main" val="210957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5C3FF4-02AD-B305-B379-00C58266AD5E}"/>
              </a:ext>
            </a:extLst>
          </p:cNvPr>
          <p:cNvSpPr>
            <a:spLocks noGrp="1"/>
          </p:cNvSpPr>
          <p:nvPr>
            <p:ph type="sldNum" sz="quarter" idx="12"/>
          </p:nvPr>
        </p:nvSpPr>
        <p:spPr/>
        <p:txBody>
          <a:bodyPr/>
          <a:lstStyle/>
          <a:p>
            <a:fld id="{B5530BF4-7B44-4B4D-9799-7C2B90B3FD94}" type="slidenum">
              <a:rPr lang="en-US" smtClean="0"/>
              <a:t>32</a:t>
            </a:fld>
            <a:endParaRPr lang="en-US"/>
          </a:p>
        </p:txBody>
      </p:sp>
      <p:sp>
        <p:nvSpPr>
          <p:cNvPr id="5" name="Title 1">
            <a:extLst>
              <a:ext uri="{FF2B5EF4-FFF2-40B4-BE49-F238E27FC236}">
                <a16:creationId xmlns:a16="http://schemas.microsoft.com/office/drawing/2014/main" id="{CAED6D0C-8082-8A09-6602-1061B58FE99C}"/>
              </a:ext>
            </a:extLst>
          </p:cNvPr>
          <p:cNvSpPr txBox="1">
            <a:spLocks/>
          </p:cNvSpPr>
          <p:nvPr/>
        </p:nvSpPr>
        <p:spPr>
          <a:xfrm>
            <a:off x="1065125" y="136525"/>
            <a:ext cx="4481565" cy="1350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Energy 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6" name="Content Placeholder 2">
            <a:extLst>
              <a:ext uri="{FF2B5EF4-FFF2-40B4-BE49-F238E27FC236}">
                <a16:creationId xmlns:a16="http://schemas.microsoft.com/office/drawing/2014/main" id="{64218F47-3463-3D79-7576-4D4604279C21}"/>
              </a:ext>
            </a:extLst>
          </p:cNvPr>
          <p:cNvSpPr txBox="1">
            <a:spLocks/>
          </p:cNvSpPr>
          <p:nvPr/>
        </p:nvSpPr>
        <p:spPr>
          <a:xfrm>
            <a:off x="763674" y="1157340"/>
            <a:ext cx="7063992" cy="2697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Among all </a:t>
            </a:r>
            <a:r>
              <a:rPr lang="en-US" sz="1800" b="1" i="1" dirty="0">
                <a:solidFill>
                  <a:srgbClr val="0070C0"/>
                </a:solidFill>
                <a:latin typeface="Times New Roman" panose="02020603050405020304" pitchFamily="18" charset="0"/>
                <a:cs typeface="Times New Roman" panose="02020603050405020304" pitchFamily="18" charset="0"/>
              </a:rPr>
              <a:t>275</a:t>
            </a:r>
            <a:r>
              <a:rPr lang="en-US" sz="1800" dirty="0">
                <a:latin typeface="Times New Roman" panose="02020603050405020304" pitchFamily="18" charset="0"/>
                <a:cs typeface="Times New Roman" panose="02020603050405020304" pitchFamily="18" charset="0"/>
              </a:rPr>
              <a:t> stocks in energy sector, </a:t>
            </a:r>
            <a:r>
              <a:rPr lang="en-US" sz="1800" b="1" i="1" dirty="0">
                <a:solidFill>
                  <a:srgbClr val="0070C0"/>
                </a:solidFill>
                <a:latin typeface="Times New Roman" panose="02020603050405020304" pitchFamily="18" charset="0"/>
                <a:cs typeface="Times New Roman" panose="02020603050405020304" pitchFamily="18" charset="0"/>
              </a:rPr>
              <a:t>200</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6</a:t>
            </a:r>
            <a:r>
              <a:rPr lang="en-US" altLang="zh-CN" sz="1800" dirty="0">
                <a:latin typeface="Times New Roman" panose="02020603050405020304" pitchFamily="18" charset="0"/>
                <a:cs typeface="Times New Roman" panose="02020603050405020304" pitchFamily="18" charset="0"/>
              </a:rPr>
              <a:t> stocks </a:t>
            </a:r>
            <a:r>
              <a:rPr lang="en-US" sz="1800" dirty="0">
                <a:latin typeface="Times New Roman" panose="02020603050405020304" pitchFamily="18" charset="0"/>
                <a:cs typeface="Times New Roman" panose="02020603050405020304" pitchFamily="18" charset="0"/>
              </a:rPr>
              <a:t>lack EPS data; </a:t>
            </a:r>
            <a:r>
              <a:rPr lang="en-US" sz="1800" i="1" dirty="0">
                <a:latin typeface="Times New Roman" panose="02020603050405020304" pitchFamily="18" charset="0"/>
                <a:cs typeface="Times New Roman" panose="02020603050405020304" pitchFamily="18" charset="0"/>
              </a:rPr>
              <a:t>26</a:t>
            </a:r>
            <a:r>
              <a:rPr lang="en-US" sz="1800" dirty="0">
                <a:latin typeface="Times New Roman" panose="02020603050405020304" pitchFamily="18" charset="0"/>
                <a:cs typeface="Times New Roman" panose="02020603050405020304" pitchFamily="18" charset="0"/>
              </a:rPr>
              <a:t> stocks lack debt data; </a:t>
            </a:r>
            <a:r>
              <a:rPr lang="en-US" sz="1800" i="1" dirty="0">
                <a:latin typeface="Times New Roman" panose="02020603050405020304" pitchFamily="18" charset="0"/>
                <a:cs typeface="Times New Roman" panose="02020603050405020304" pitchFamily="18" charset="0"/>
              </a:rPr>
              <a:t>12</a:t>
            </a:r>
            <a:r>
              <a:rPr lang="en-US" sz="1800" dirty="0">
                <a:latin typeface="Times New Roman" panose="02020603050405020304" pitchFamily="18" charset="0"/>
                <a:cs typeface="Times New Roman" panose="02020603050405020304" pitchFamily="18" charset="0"/>
              </a:rPr>
              <a:t> stocks lack shares data; </a:t>
            </a:r>
            <a:r>
              <a:rPr lang="en-US" sz="1800" i="1"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stocks lack EBITDA data; </a:t>
            </a:r>
            <a:r>
              <a:rPr lang="en-US" sz="1800" i="1" dirty="0">
                <a:latin typeface="Times New Roman" panose="02020603050405020304" pitchFamily="18" charset="0"/>
                <a:cs typeface="Times New Roman" panose="02020603050405020304" pitchFamily="18" charset="0"/>
              </a:rPr>
              <a:t>28</a:t>
            </a:r>
            <a:r>
              <a:rPr lang="en-US" sz="1800" dirty="0">
                <a:latin typeface="Times New Roman" panose="02020603050405020304" pitchFamily="18" charset="0"/>
                <a:cs typeface="Times New Roman" panose="02020603050405020304" pitchFamily="18" charset="0"/>
              </a:rPr>
              <a:t> stocks paid zero dividend.</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graphicFrame>
        <p:nvGraphicFramePr>
          <p:cNvPr id="7" name="表格 5">
            <a:extLst>
              <a:ext uri="{FF2B5EF4-FFF2-40B4-BE49-F238E27FC236}">
                <a16:creationId xmlns:a16="http://schemas.microsoft.com/office/drawing/2014/main" id="{AFE8CE23-DBC4-8B18-A48A-D6DB1EFE50C3}"/>
              </a:ext>
            </a:extLst>
          </p:cNvPr>
          <p:cNvGraphicFramePr>
            <a:graphicFrameLocks noGrp="1"/>
          </p:cNvGraphicFramePr>
          <p:nvPr>
            <p:extLst>
              <p:ext uri="{D42A27DB-BD31-4B8C-83A1-F6EECF244321}">
                <p14:modId xmlns:p14="http://schemas.microsoft.com/office/powerpoint/2010/main" val="2430048881"/>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dirty="0"/>
                        <a:t>6.79</a:t>
                      </a:r>
                    </a:p>
                  </a:txBody>
                  <a:tcPr/>
                </a:tc>
                <a:tc>
                  <a:txBody>
                    <a:bodyPr/>
                    <a:lstStyle/>
                    <a:p>
                      <a:r>
                        <a:rPr lang="en-US" dirty="0"/>
                        <a:t>-1.17</a:t>
                      </a:r>
                    </a:p>
                  </a:txBody>
                  <a:tcPr/>
                </a:tc>
                <a:tc>
                  <a:txBody>
                    <a:bodyPr/>
                    <a:lstStyle/>
                    <a:p>
                      <a:r>
                        <a:rPr lang="en-US" dirty="0"/>
                        <a:t>1.91</a:t>
                      </a:r>
                    </a:p>
                  </a:txBody>
                  <a:tcPr/>
                </a:tc>
                <a:tc>
                  <a:txBody>
                    <a:bodyPr/>
                    <a:lstStyle/>
                    <a:p>
                      <a:r>
                        <a:rPr lang="en-US" dirty="0"/>
                        <a:t>1.44</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dirty="0"/>
                        <a:t>17</a:t>
                      </a:r>
                      <a:r>
                        <a:rPr lang="en-US" altLang="zh-CN" dirty="0"/>
                        <a:t>.17%</a:t>
                      </a:r>
                      <a:endParaRPr lang="en-US" dirty="0"/>
                    </a:p>
                  </a:txBody>
                  <a:tcPr/>
                </a:tc>
                <a:tc>
                  <a:txBody>
                    <a:bodyPr/>
                    <a:lstStyle/>
                    <a:p>
                      <a:r>
                        <a:rPr lang="en-US" dirty="0"/>
                        <a:t>0.00</a:t>
                      </a:r>
                      <a:r>
                        <a:rPr lang="en-US" altLang="zh-CN" dirty="0"/>
                        <a:t>%</a:t>
                      </a:r>
                      <a:endParaRPr lang="en-US" dirty="0"/>
                    </a:p>
                  </a:txBody>
                  <a:tcPr/>
                </a:tc>
                <a:tc>
                  <a:txBody>
                    <a:bodyPr/>
                    <a:lstStyle/>
                    <a:p>
                      <a:r>
                        <a:rPr lang="en-US" dirty="0"/>
                        <a:t>4</a:t>
                      </a:r>
                      <a:r>
                        <a:rPr lang="en-US" altLang="zh-CN" dirty="0"/>
                        <a:t>.32%</a:t>
                      </a:r>
                      <a:endParaRPr lang="en-US" dirty="0"/>
                    </a:p>
                  </a:txBody>
                  <a:tcPr/>
                </a:tc>
                <a:tc>
                  <a:txBody>
                    <a:bodyPr/>
                    <a:lstStyle/>
                    <a:p>
                      <a:r>
                        <a:rPr lang="en-US" dirty="0"/>
                        <a:t>3</a:t>
                      </a:r>
                      <a:r>
                        <a:rPr lang="en-US" altLang="zh-CN" dirty="0"/>
                        <a:t>.14%</a:t>
                      </a:r>
                      <a:endParaRPr lang="en-US" dirty="0"/>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altLang="zh-CN" dirty="0"/>
                        <a:t>24.69%</a:t>
                      </a:r>
                      <a:endParaRPr lang="en-US" dirty="0"/>
                    </a:p>
                  </a:txBody>
                  <a:tcPr/>
                </a:tc>
                <a:tc>
                  <a:txBody>
                    <a:bodyPr/>
                    <a:lstStyle/>
                    <a:p>
                      <a:r>
                        <a:rPr lang="en-US" dirty="0"/>
                        <a:t>-</a:t>
                      </a:r>
                      <a:r>
                        <a:rPr lang="en-US" altLang="zh-CN" dirty="0"/>
                        <a:t>8.79%</a:t>
                      </a:r>
                      <a:endParaRPr lang="en-US" dirty="0"/>
                    </a:p>
                  </a:txBody>
                  <a:tcPr/>
                </a:tc>
                <a:tc>
                  <a:txBody>
                    <a:bodyPr/>
                    <a:lstStyle/>
                    <a:p>
                      <a:r>
                        <a:rPr lang="en-US" altLang="zh-CN" dirty="0"/>
                        <a:t>8.52%</a:t>
                      </a:r>
                      <a:endParaRPr lang="en-US" dirty="0"/>
                    </a:p>
                  </a:txBody>
                  <a:tcPr/>
                </a:tc>
                <a:tc>
                  <a:txBody>
                    <a:bodyPr/>
                    <a:lstStyle/>
                    <a:p>
                      <a:r>
                        <a:rPr lang="en-US" altLang="zh-CN" dirty="0"/>
                        <a:t>8.02%</a:t>
                      </a:r>
                      <a:endParaRPr lang="en-US" dirty="0"/>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dirty="0"/>
                        <a:t>29.33%</a:t>
                      </a:r>
                    </a:p>
                  </a:txBody>
                  <a:tcPr/>
                </a:tc>
                <a:tc>
                  <a:txBody>
                    <a:bodyPr/>
                    <a:lstStyle/>
                    <a:p>
                      <a:r>
                        <a:rPr lang="en-US" dirty="0"/>
                        <a:t>-16.00%</a:t>
                      </a:r>
                    </a:p>
                  </a:txBody>
                  <a:tcPr/>
                </a:tc>
                <a:tc>
                  <a:txBody>
                    <a:bodyPr/>
                    <a:lstStyle/>
                    <a:p>
                      <a:r>
                        <a:rPr lang="en-US" altLang="zh-CN" dirty="0"/>
                        <a:t>7.12%</a:t>
                      </a:r>
                      <a:endParaRPr lang="en-US" dirty="0"/>
                    </a:p>
                  </a:txBody>
                  <a:tcPr/>
                </a:tc>
                <a:tc>
                  <a:txBody>
                    <a:bodyPr/>
                    <a:lstStyle/>
                    <a:p>
                      <a:r>
                        <a:rPr lang="en-US" altLang="zh-CN" dirty="0"/>
                        <a:t>7.34%</a:t>
                      </a:r>
                      <a:endParaRPr lang="en-US" dirty="0"/>
                    </a:p>
                  </a:txBody>
                  <a:tcPr/>
                </a:tc>
                <a:extLst>
                  <a:ext uri="{0D108BD9-81ED-4DB2-BD59-A6C34878D82A}">
                    <a16:rowId xmlns:a16="http://schemas.microsoft.com/office/drawing/2014/main" val="376513609"/>
                  </a:ext>
                </a:extLst>
              </a:tr>
            </a:tbl>
          </a:graphicData>
        </a:graphic>
      </p:graphicFrame>
      <p:sp>
        <p:nvSpPr>
          <p:cNvPr id="8" name="文本框 6">
            <a:extLst>
              <a:ext uri="{FF2B5EF4-FFF2-40B4-BE49-F238E27FC236}">
                <a16:creationId xmlns:a16="http://schemas.microsoft.com/office/drawing/2014/main" id="{9F2470B7-7D07-71DC-5624-72619DF4161C}"/>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50</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100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21</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96734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5711F9-7ECE-96B9-DF33-69F2A7F55DD8}"/>
              </a:ext>
            </a:extLst>
          </p:cNvPr>
          <p:cNvSpPr>
            <a:spLocks noGrp="1"/>
          </p:cNvSpPr>
          <p:nvPr>
            <p:ph type="sldNum" sz="quarter" idx="12"/>
          </p:nvPr>
        </p:nvSpPr>
        <p:spPr/>
        <p:txBody>
          <a:bodyPr/>
          <a:lstStyle/>
          <a:p>
            <a:fld id="{B5530BF4-7B44-4B4D-9799-7C2B90B3FD94}" type="slidenum">
              <a:rPr lang="en-US" smtClean="0"/>
              <a:t>33</a:t>
            </a:fld>
            <a:endParaRPr lang="en-US"/>
          </a:p>
        </p:txBody>
      </p:sp>
      <p:sp>
        <p:nvSpPr>
          <p:cNvPr id="5" name="Title 1">
            <a:extLst>
              <a:ext uri="{FF2B5EF4-FFF2-40B4-BE49-F238E27FC236}">
                <a16:creationId xmlns:a16="http://schemas.microsoft.com/office/drawing/2014/main" id="{1CB7AC17-B902-7C0A-B989-5C4A2A024D79}"/>
              </a:ext>
            </a:extLst>
          </p:cNvPr>
          <p:cNvSpPr txBox="1">
            <a:spLocks/>
          </p:cNvSpPr>
          <p:nvPr/>
        </p:nvSpPr>
        <p:spPr>
          <a:xfrm>
            <a:off x="1274541" y="-111665"/>
            <a:ext cx="5551877" cy="125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Energy S</a:t>
            </a:r>
            <a:r>
              <a:rPr lang="en-CN" sz="3200" dirty="0">
                <a:latin typeface="Times New Roman" panose="02020603050405020304" pitchFamily="18" charset="0"/>
                <a:cs typeface="Times New Roman" panose="02020603050405020304" pitchFamily="18" charset="0"/>
              </a:rPr>
              <a:t>ector </a:t>
            </a:r>
          </a:p>
        </p:txBody>
      </p:sp>
      <p:sp>
        <p:nvSpPr>
          <p:cNvPr id="6" name="TextBox 5">
            <a:extLst>
              <a:ext uri="{FF2B5EF4-FFF2-40B4-BE49-F238E27FC236}">
                <a16:creationId xmlns:a16="http://schemas.microsoft.com/office/drawing/2014/main" id="{02B722F7-D3F9-7AEB-2BAC-1A9AA87627CC}"/>
              </a:ext>
            </a:extLst>
          </p:cNvPr>
          <p:cNvSpPr txBox="1"/>
          <p:nvPr/>
        </p:nvSpPr>
        <p:spPr>
          <a:xfrm>
            <a:off x="659245" y="789116"/>
            <a:ext cx="5907487"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1.5</a:t>
            </a:r>
            <a:r>
              <a:rPr lang="en-US" sz="1600" dirty="0">
                <a:latin typeface="Times New Roman" panose="02020603050405020304" pitchFamily="18" charset="0"/>
                <a:cs typeface="Times New Roman" panose="02020603050405020304" pitchFamily="18" charset="0"/>
              </a:rPr>
              <a:t>, compared to all </a:t>
            </a:r>
            <a:r>
              <a:rPr lang="en-US" altLang="zh-CN" sz="1600" dirty="0">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57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1.17~6.79</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4</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23</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compared to all </a:t>
            </a:r>
            <a:r>
              <a:rPr lang="en-US" altLang="zh-CN" sz="1600" dirty="0">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57 stocks with a range of </a:t>
            </a:r>
            <a:r>
              <a:rPr lang="en-US" sz="1600" b="1" i="1" dirty="0">
                <a:solidFill>
                  <a:srgbClr val="FF0000"/>
                </a:solidFill>
                <a:latin typeface="Times New Roman" panose="02020603050405020304" pitchFamily="18" charset="0"/>
                <a:cs typeface="Times New Roman" panose="02020603050405020304" pitchFamily="18" charset="0"/>
              </a:rPr>
              <a:t>0</a:t>
            </a:r>
            <a:r>
              <a:rPr lang="en-US" altLang="zh-CN" sz="1600" b="1"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17.17%</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21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8</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27.5%</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-8.79%~24.69%</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21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8%</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35%</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-16%~29.33%</a:t>
            </a: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pic>
        <p:nvPicPr>
          <p:cNvPr id="3" name="Picture 2" descr="A graph with red dots&#10;&#10;Description automatically generated">
            <a:extLst>
              <a:ext uri="{FF2B5EF4-FFF2-40B4-BE49-F238E27FC236}">
                <a16:creationId xmlns:a16="http://schemas.microsoft.com/office/drawing/2014/main" id="{6BD465E1-3106-FFF2-B5A0-339327430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104" y="36611"/>
            <a:ext cx="4664202" cy="3317048"/>
          </a:xfrm>
          <a:prstGeom prst="rect">
            <a:avLst/>
          </a:prstGeom>
        </p:spPr>
      </p:pic>
      <p:pic>
        <p:nvPicPr>
          <p:cNvPr id="9" name="Picture 8" descr="A graph with blue dots&#10;&#10;Description automatically generated">
            <a:extLst>
              <a:ext uri="{FF2B5EF4-FFF2-40B4-BE49-F238E27FC236}">
                <a16:creationId xmlns:a16="http://schemas.microsoft.com/office/drawing/2014/main" id="{1512C5F9-8ECA-0776-F632-508E287E6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45" y="3353659"/>
            <a:ext cx="5034973" cy="3504341"/>
          </a:xfrm>
          <a:prstGeom prst="rect">
            <a:avLst/>
          </a:prstGeom>
        </p:spPr>
      </p:pic>
      <p:pic>
        <p:nvPicPr>
          <p:cNvPr id="13" name="Picture 12" descr="A graph with green dots and numbers&#10;&#10;Description automatically generated">
            <a:extLst>
              <a:ext uri="{FF2B5EF4-FFF2-40B4-BE49-F238E27FC236}">
                <a16:creationId xmlns:a16="http://schemas.microsoft.com/office/drawing/2014/main" id="{D7943D58-B548-D58C-B034-B8D320C5D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4671" y="3453573"/>
            <a:ext cx="4787068" cy="3404427"/>
          </a:xfrm>
          <a:prstGeom prst="rect">
            <a:avLst/>
          </a:prstGeom>
        </p:spPr>
      </p:pic>
    </p:spTree>
    <p:extLst>
      <p:ext uri="{BB962C8B-B14F-4D97-AF65-F5344CB8AC3E}">
        <p14:creationId xmlns:p14="http://schemas.microsoft.com/office/powerpoint/2010/main" val="3648139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3D19D6-FAF3-E897-4D1D-161A87B33F4D}"/>
              </a:ext>
            </a:extLst>
          </p:cNvPr>
          <p:cNvSpPr>
            <a:spLocks noGrp="1"/>
          </p:cNvSpPr>
          <p:nvPr>
            <p:ph type="sldNum" sz="quarter" idx="12"/>
          </p:nvPr>
        </p:nvSpPr>
        <p:spPr/>
        <p:txBody>
          <a:bodyPr/>
          <a:lstStyle/>
          <a:p>
            <a:fld id="{B5530BF4-7B44-4B4D-9799-7C2B90B3FD94}" type="slidenum">
              <a:rPr lang="en-US" smtClean="0"/>
              <a:t>34</a:t>
            </a:fld>
            <a:endParaRPr lang="en-US"/>
          </a:p>
        </p:txBody>
      </p:sp>
      <p:sp>
        <p:nvSpPr>
          <p:cNvPr id="5" name="标题 1">
            <a:extLst>
              <a:ext uri="{FF2B5EF4-FFF2-40B4-BE49-F238E27FC236}">
                <a16:creationId xmlns:a16="http://schemas.microsoft.com/office/drawing/2014/main" id="{ECC758AD-E325-CFB4-1790-5C70426CE27A}"/>
              </a:ext>
            </a:extLst>
          </p:cNvPr>
          <p:cNvSpPr txBox="1">
            <a:spLocks/>
          </p:cNvSpPr>
          <p:nvPr/>
        </p:nvSpPr>
        <p:spPr>
          <a:xfrm>
            <a:off x="773545" y="460375"/>
            <a:ext cx="3244273"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Energy sector</a:t>
            </a:r>
            <a:endParaRPr lang="en-US" sz="3200" dirty="0">
              <a:latin typeface="Times New Roman" panose="02020603050405020304" pitchFamily="18" charset="0"/>
              <a:cs typeface="Times New Roman" panose="02020603050405020304" pitchFamily="18" charset="0"/>
            </a:endParaRPr>
          </a:p>
        </p:txBody>
      </p:sp>
      <p:graphicFrame>
        <p:nvGraphicFramePr>
          <p:cNvPr id="6" name="表格 7">
            <a:extLst>
              <a:ext uri="{FF2B5EF4-FFF2-40B4-BE49-F238E27FC236}">
                <a16:creationId xmlns:a16="http://schemas.microsoft.com/office/drawing/2014/main" id="{32AF16BE-E1EB-E450-E0FE-9F1E72DFFE54}"/>
              </a:ext>
            </a:extLst>
          </p:cNvPr>
          <p:cNvGraphicFramePr>
            <a:graphicFrameLocks noGrp="1"/>
          </p:cNvGraphicFramePr>
          <p:nvPr>
            <p:extLst>
              <p:ext uri="{D42A27DB-BD31-4B8C-83A1-F6EECF244321}">
                <p14:modId xmlns:p14="http://schemas.microsoft.com/office/powerpoint/2010/main" val="1546965646"/>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21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14</a:t>
                      </a:r>
                    </a:p>
                  </a:txBody>
                  <a:tcPr/>
                </a:tc>
                <a:tc>
                  <a:txBody>
                    <a:bodyPr/>
                    <a:lstStyle/>
                    <a:p>
                      <a:r>
                        <a:rPr lang="en-US" dirty="0"/>
                        <a:t>18</a:t>
                      </a:r>
                    </a:p>
                  </a:txBody>
                  <a:tcPr/>
                </a:tc>
                <a:tc>
                  <a:txBody>
                    <a:bodyPr/>
                    <a:lstStyle/>
                    <a:p>
                      <a:r>
                        <a:rPr lang="en-US" dirty="0"/>
                        <a:t>20</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8</a:t>
                      </a:r>
                    </a:p>
                  </a:txBody>
                  <a:tcPr/>
                </a:tc>
                <a:tc>
                  <a:txBody>
                    <a:bodyPr/>
                    <a:lstStyle/>
                    <a:p>
                      <a:r>
                        <a:rPr lang="en-US" dirty="0"/>
                        <a:t>17</a:t>
                      </a:r>
                    </a:p>
                  </a:txBody>
                  <a:tcPr/>
                </a:tc>
                <a:tc>
                  <a:txBody>
                    <a:bodyPr/>
                    <a:lstStyle/>
                    <a:p>
                      <a:r>
                        <a:rPr lang="en-US" dirty="0"/>
                        <a:t>11</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5.47%</a:t>
                      </a:r>
                    </a:p>
                  </a:txBody>
                  <a:tcPr/>
                </a:tc>
                <a:tc>
                  <a:txBody>
                    <a:bodyPr/>
                    <a:lstStyle/>
                    <a:p>
                      <a:r>
                        <a:rPr lang="en-US" dirty="0"/>
                        <a:t>16.17%</a:t>
                      </a:r>
                    </a:p>
                  </a:txBody>
                  <a:tcPr/>
                </a:tc>
                <a:tc>
                  <a:txBody>
                    <a:bodyPr/>
                    <a:lstStyle/>
                    <a:p>
                      <a:r>
                        <a:rPr lang="en-US" dirty="0"/>
                        <a:t>43.15%</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7" name="文本框 8">
            <a:extLst>
              <a:ext uri="{FF2B5EF4-FFF2-40B4-BE49-F238E27FC236}">
                <a16:creationId xmlns:a16="http://schemas.microsoft.com/office/drawing/2014/main" id="{86758DB6-2866-AE00-4F4D-48D42D4678D7}"/>
              </a:ext>
            </a:extLst>
          </p:cNvPr>
          <p:cNvSpPr txBox="1"/>
          <p:nvPr/>
        </p:nvSpPr>
        <p:spPr>
          <a:xfrm>
            <a:off x="773545" y="2243756"/>
            <a:ext cx="2673928" cy="224676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Most Filtered Stocks have above-average returns rate in 60-day, 120-day and 1-year sector; they perform especially well in a longer term. </a:t>
            </a:r>
          </a:p>
        </p:txBody>
      </p:sp>
      <p:pic>
        <p:nvPicPr>
          <p:cNvPr id="12" name="Picture 11" descr="A graph of different colored bars&#10;&#10;Description automatically generated">
            <a:extLst>
              <a:ext uri="{FF2B5EF4-FFF2-40B4-BE49-F238E27FC236}">
                <a16:creationId xmlns:a16="http://schemas.microsoft.com/office/drawing/2014/main" id="{C5EFD8D5-3222-EE72-7EB7-55D4BF3ED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054" y="0"/>
            <a:ext cx="8134351" cy="4648200"/>
          </a:xfrm>
          <a:prstGeom prst="rect">
            <a:avLst/>
          </a:prstGeom>
        </p:spPr>
      </p:pic>
    </p:spTree>
    <p:extLst>
      <p:ext uri="{BB962C8B-B14F-4D97-AF65-F5344CB8AC3E}">
        <p14:creationId xmlns:p14="http://schemas.microsoft.com/office/powerpoint/2010/main" val="2091187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CAE6E0-02DE-8055-06A7-C06AEEB31785}"/>
              </a:ext>
            </a:extLst>
          </p:cNvPr>
          <p:cNvSpPr>
            <a:spLocks noGrp="1"/>
          </p:cNvSpPr>
          <p:nvPr>
            <p:ph type="sldNum" sz="quarter" idx="12"/>
          </p:nvPr>
        </p:nvSpPr>
        <p:spPr/>
        <p:txBody>
          <a:bodyPr/>
          <a:lstStyle/>
          <a:p>
            <a:fld id="{B5530BF4-7B44-4B4D-9799-7C2B90B3FD94}" type="slidenum">
              <a:rPr lang="en-US" smtClean="0"/>
              <a:t>35</a:t>
            </a:fld>
            <a:endParaRPr lang="en-US"/>
          </a:p>
        </p:txBody>
      </p:sp>
      <p:sp>
        <p:nvSpPr>
          <p:cNvPr id="5" name="标题 1">
            <a:extLst>
              <a:ext uri="{FF2B5EF4-FFF2-40B4-BE49-F238E27FC236}">
                <a16:creationId xmlns:a16="http://schemas.microsoft.com/office/drawing/2014/main" id="{B3332C43-7288-E86B-7F25-5CB68085CC6B}"/>
              </a:ext>
            </a:extLst>
          </p:cNvPr>
          <p:cNvSpPr txBox="1">
            <a:spLocks/>
          </p:cNvSpPr>
          <p:nvPr/>
        </p:nvSpPr>
        <p:spPr>
          <a:xfrm>
            <a:off x="773545" y="460375"/>
            <a:ext cx="3244273"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Energy sector</a:t>
            </a:r>
            <a:endParaRPr lang="en-US" sz="3200" dirty="0">
              <a:latin typeface="Times New Roman" panose="02020603050405020304" pitchFamily="18" charset="0"/>
              <a:cs typeface="Times New Roman" panose="02020603050405020304" pitchFamily="18" charset="0"/>
            </a:endParaRPr>
          </a:p>
        </p:txBody>
      </p:sp>
      <p:sp>
        <p:nvSpPr>
          <p:cNvPr id="6" name="文本框 10">
            <a:extLst>
              <a:ext uri="{FF2B5EF4-FFF2-40B4-BE49-F238E27FC236}">
                <a16:creationId xmlns:a16="http://schemas.microsoft.com/office/drawing/2014/main" id="{4649AF76-6BC8-05FA-C863-B60EC8B63C78}"/>
              </a:ext>
            </a:extLst>
          </p:cNvPr>
          <p:cNvSpPr txBox="1"/>
          <p:nvPr/>
        </p:nvSpPr>
        <p:spPr>
          <a:xfrm>
            <a:off x="422031" y="2292623"/>
            <a:ext cx="3386294" cy="1477328"/>
          </a:xfrm>
          <a:prstGeom prst="rect">
            <a:avLst/>
          </a:prstGeom>
          <a:noFill/>
        </p:spPr>
        <p:txBody>
          <a:bodyPr wrap="square" rtlCol="0">
            <a:spAutoFit/>
          </a:bodyPr>
          <a:lstStyle/>
          <a:p>
            <a:pPr marL="285750" indent="-285750">
              <a:buFont typeface="Arial" panose="020B0604020202020204" pitchFamily="34" charset="0"/>
              <a:buChar char="•"/>
            </a:pPr>
            <a:r>
              <a:rPr lang="en-CN" dirty="0">
                <a:latin typeface="Times New Roman" panose="02020603050405020304" pitchFamily="18" charset="0"/>
                <a:cs typeface="Times New Roman" panose="02020603050405020304" pitchFamily="18" charset="0"/>
              </a:rPr>
              <a:t>The energy sector was above the market average throughout the 1 year period.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a:t>
            </a:r>
            <a:r>
              <a:rPr lang="en-US" altLang="zh-CN" dirty="0">
                <a:latin typeface="Times New Roman" panose="02020603050405020304" pitchFamily="18" charset="0"/>
                <a:cs typeface="Times New Roman" panose="02020603050405020304" pitchFamily="18" charset="0"/>
              </a:rPr>
              <a:t>102</a:t>
            </a:r>
            <a:r>
              <a:rPr lang="en-US" dirty="0">
                <a:latin typeface="Times New Roman" panose="02020603050405020304" pitchFamily="18" charset="0"/>
                <a:cs typeface="Times New Roman" panose="02020603050405020304" pitchFamily="18" charset="0"/>
              </a:rPr>
              <a:t>.</a:t>
            </a:r>
          </a:p>
        </p:txBody>
      </p:sp>
      <p:pic>
        <p:nvPicPr>
          <p:cNvPr id="8" name="Picture 7" descr="A graph with blue and orange lines&#10;&#10;Description automatically generated">
            <a:extLst>
              <a:ext uri="{FF2B5EF4-FFF2-40B4-BE49-F238E27FC236}">
                <a16:creationId xmlns:a16="http://schemas.microsoft.com/office/drawing/2014/main" id="{EB621E71-4983-9206-9408-7ED653134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0"/>
            <a:ext cx="7772400" cy="6258158"/>
          </a:xfrm>
          <a:prstGeom prst="rect">
            <a:avLst/>
          </a:prstGeom>
        </p:spPr>
      </p:pic>
    </p:spTree>
    <p:extLst>
      <p:ext uri="{BB962C8B-B14F-4D97-AF65-F5344CB8AC3E}">
        <p14:creationId xmlns:p14="http://schemas.microsoft.com/office/powerpoint/2010/main" val="551286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4481565" cy="1350631"/>
          </a:xfrm>
        </p:spPr>
        <p:txBody>
          <a:bodyPr>
            <a:normAutofit/>
          </a:bodyPr>
          <a:lstStyle/>
          <a:p>
            <a:r>
              <a:rPr lang="en-US" sz="3200" dirty="0">
                <a:latin typeface="Times New Roman" panose="02020603050405020304" pitchFamily="18" charset="0"/>
                <a:cs typeface="Times New Roman" panose="02020603050405020304" pitchFamily="18" charset="0"/>
              </a:rPr>
              <a:t>F</a:t>
            </a:r>
            <a:r>
              <a:rPr lang="en-CN" sz="3200" dirty="0">
                <a:latin typeface="Times New Roman" panose="02020603050405020304" pitchFamily="18" charset="0"/>
                <a:cs typeface="Times New Roman" panose="02020603050405020304" pitchFamily="18" charset="0"/>
              </a:rPr>
              <a:t>inancial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ervices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sz="1800" b="1" i="1" dirty="0">
                <a:solidFill>
                  <a:srgbClr val="0070C0"/>
                </a:solidFill>
                <a:latin typeface="Times New Roman" panose="02020603050405020304" pitchFamily="18" charset="0"/>
                <a:cs typeface="Times New Roman" panose="02020603050405020304" pitchFamily="18" charset="0"/>
              </a:rPr>
              <a:t>1,372</a:t>
            </a:r>
            <a:r>
              <a:rPr lang="en-US" sz="1800" dirty="0">
                <a:latin typeface="Times New Roman" panose="02020603050405020304" pitchFamily="18" charset="0"/>
                <a:cs typeface="Times New Roman" panose="02020603050405020304" pitchFamily="18" charset="0"/>
              </a:rPr>
              <a:t> stocks in financial services sector, </a:t>
            </a:r>
            <a:r>
              <a:rPr lang="en-US" sz="1800" b="1" i="1" dirty="0">
                <a:solidFill>
                  <a:srgbClr val="0070C0"/>
                </a:solidFill>
                <a:latin typeface="Times New Roman" panose="02020603050405020304" pitchFamily="18" charset="0"/>
                <a:cs typeface="Times New Roman" panose="02020603050405020304" pitchFamily="18" charset="0"/>
              </a:rPr>
              <a:t>357</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1) </a:t>
            </a:r>
            <a:r>
              <a:rPr lang="en-US" altLang="zh-CN" sz="1800" i="1" dirty="0">
                <a:latin typeface="Times New Roman" panose="02020603050405020304" pitchFamily="18" charset="0"/>
                <a:cs typeface="Times New Roman" panose="02020603050405020304" pitchFamily="18" charset="0"/>
              </a:rPr>
              <a:t>270</a:t>
            </a:r>
            <a:r>
              <a:rPr lang="en-US" altLang="zh-CN" sz="1800" dirty="0">
                <a:latin typeface="Times New Roman" panose="02020603050405020304" pitchFamily="18" charset="0"/>
                <a:cs typeface="Times New Roman" panose="02020603050405020304" pitchFamily="18" charset="0"/>
              </a:rPr>
              <a:t> stocks have no financial data in the database; 2) </a:t>
            </a:r>
            <a:r>
              <a:rPr lang="en-US" altLang="zh-CN" sz="1800" i="1" dirty="0">
                <a:latin typeface="Times New Roman" panose="02020603050405020304" pitchFamily="18" charset="0"/>
                <a:cs typeface="Times New Roman" panose="02020603050405020304" pitchFamily="18" charset="0"/>
              </a:rPr>
              <a:t>26</a:t>
            </a:r>
            <a:r>
              <a:rPr lang="en-US" altLang="zh-CN" sz="1800" dirty="0">
                <a:latin typeface="Times New Roman" panose="02020603050405020304" pitchFamily="18" charset="0"/>
                <a:cs typeface="Times New Roman" panose="02020603050405020304" pitchFamily="18" charset="0"/>
              </a:rPr>
              <a:t> stocks </a:t>
            </a:r>
            <a:r>
              <a:rPr lang="en-US" sz="1800" dirty="0">
                <a:latin typeface="Times New Roman" panose="02020603050405020304" pitchFamily="18" charset="0"/>
                <a:cs typeface="Times New Roman" panose="02020603050405020304" pitchFamily="18" charset="0"/>
              </a:rPr>
              <a:t>lack EPS data; 3) </a:t>
            </a:r>
            <a:r>
              <a:rPr lang="en-US" sz="1800" i="1" dirty="0">
                <a:latin typeface="Times New Roman" panose="02020603050405020304" pitchFamily="18" charset="0"/>
                <a:cs typeface="Times New Roman" panose="02020603050405020304" pitchFamily="18" charset="0"/>
              </a:rPr>
              <a:t>32</a:t>
            </a:r>
            <a:r>
              <a:rPr lang="en-US" sz="1800" dirty="0">
                <a:latin typeface="Times New Roman" panose="02020603050405020304" pitchFamily="18" charset="0"/>
                <a:cs typeface="Times New Roman" panose="02020603050405020304" pitchFamily="18" charset="0"/>
              </a:rPr>
              <a:t> stocks lack price data in a long period; 4) </a:t>
            </a:r>
            <a:r>
              <a:rPr lang="en-US" sz="1800" i="1" dirty="0">
                <a:latin typeface="Times New Roman" panose="02020603050405020304" pitchFamily="18" charset="0"/>
                <a:cs typeface="Times New Roman" panose="02020603050405020304" pitchFamily="18" charset="0"/>
              </a:rPr>
              <a:t>500</a:t>
            </a:r>
            <a:r>
              <a:rPr lang="en-US" sz="1800" dirty="0">
                <a:latin typeface="Times New Roman" panose="02020603050405020304" pitchFamily="18" charset="0"/>
                <a:cs typeface="Times New Roman" panose="02020603050405020304" pitchFamily="18" charset="0"/>
              </a:rPr>
              <a:t> stocks lack debt data; 5) </a:t>
            </a:r>
            <a:r>
              <a:rPr lang="en-US" sz="1800" i="1" dirty="0">
                <a:latin typeface="Times New Roman" panose="02020603050405020304" pitchFamily="18" charset="0"/>
                <a:cs typeface="Times New Roman" panose="02020603050405020304" pitchFamily="18" charset="0"/>
              </a:rPr>
              <a:t>86</a:t>
            </a:r>
            <a:r>
              <a:rPr lang="en-US" sz="1800" dirty="0">
                <a:latin typeface="Times New Roman" panose="02020603050405020304" pitchFamily="18" charset="0"/>
                <a:cs typeface="Times New Roman" panose="02020603050405020304" pitchFamily="18" charset="0"/>
              </a:rPr>
              <a:t> stocks lack shares data; 6) </a:t>
            </a:r>
            <a:r>
              <a:rPr lang="en-US" sz="1800" i="1" dirty="0">
                <a:latin typeface="Times New Roman" panose="02020603050405020304" pitchFamily="18" charset="0"/>
                <a:cs typeface="Times New Roman" panose="02020603050405020304" pitchFamily="18" charset="0"/>
              </a:rPr>
              <a:t>11</a:t>
            </a:r>
            <a:r>
              <a:rPr lang="en-US" sz="1800" dirty="0">
                <a:latin typeface="Times New Roman" panose="02020603050405020304" pitchFamily="18" charset="0"/>
                <a:cs typeface="Times New Roman" panose="02020603050405020304" pitchFamily="18" charset="0"/>
              </a:rPr>
              <a:t> stocks lack EBITDA data; 7) </a:t>
            </a:r>
            <a:r>
              <a:rPr lang="en-US" sz="1800" i="1" dirty="0">
                <a:latin typeface="Times New Roman" panose="02020603050405020304" pitchFamily="18" charset="0"/>
                <a:cs typeface="Times New Roman" panose="02020603050405020304" pitchFamily="18" charset="0"/>
              </a:rPr>
              <a:t>85</a:t>
            </a:r>
            <a:r>
              <a:rPr lang="en-US" sz="1800" dirty="0">
                <a:latin typeface="Times New Roman" panose="02020603050405020304" pitchFamily="18" charset="0"/>
                <a:cs typeface="Times New Roman" panose="02020603050405020304" pitchFamily="18" charset="0"/>
              </a:rPr>
              <a:t> stocks paid zero dividend; 8) </a:t>
            </a:r>
            <a:r>
              <a:rPr lang="en-US" sz="1800" i="1" dirty="0">
                <a:latin typeface="Times New Roman" panose="02020603050405020304" pitchFamily="18" charset="0"/>
                <a:cs typeface="Times New Roman" panose="02020603050405020304" pitchFamily="18" charset="0"/>
              </a:rPr>
              <a:t>5</a:t>
            </a:r>
            <a:r>
              <a:rPr lang="en-US" sz="1800" dirty="0">
                <a:latin typeface="Times New Roman" panose="02020603050405020304" pitchFamily="18" charset="0"/>
                <a:cs typeface="Times New Roman" panose="02020603050405020304" pitchFamily="18" charset="0"/>
              </a:rPr>
              <a:t> stocks lack FCF data.</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36</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714360029"/>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dirty="0"/>
                        <a:t>17.19</a:t>
                      </a:r>
                    </a:p>
                  </a:txBody>
                  <a:tcPr/>
                </a:tc>
                <a:tc>
                  <a:txBody>
                    <a:bodyPr/>
                    <a:lstStyle/>
                    <a:p>
                      <a:r>
                        <a:rPr lang="en-US" dirty="0"/>
                        <a:t>-7.82</a:t>
                      </a:r>
                    </a:p>
                  </a:txBody>
                  <a:tcPr/>
                </a:tc>
                <a:tc>
                  <a:txBody>
                    <a:bodyPr/>
                    <a:lstStyle/>
                    <a:p>
                      <a:r>
                        <a:rPr lang="en-US" dirty="0"/>
                        <a:t>3.51</a:t>
                      </a:r>
                    </a:p>
                  </a:txBody>
                  <a:tcPr/>
                </a:tc>
                <a:tc>
                  <a:txBody>
                    <a:bodyPr/>
                    <a:lstStyle/>
                    <a:p>
                      <a:r>
                        <a:rPr lang="en-US" dirty="0"/>
                        <a:t>2.32</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dirty="0"/>
                        <a:t>22.42%</a:t>
                      </a:r>
                    </a:p>
                  </a:txBody>
                  <a:tcPr/>
                </a:tc>
                <a:tc>
                  <a:txBody>
                    <a:bodyPr/>
                    <a:lstStyle/>
                    <a:p>
                      <a:r>
                        <a:rPr lang="en-US" dirty="0"/>
                        <a:t>0.00%</a:t>
                      </a:r>
                    </a:p>
                  </a:txBody>
                  <a:tcPr/>
                </a:tc>
                <a:tc>
                  <a:txBody>
                    <a:bodyPr/>
                    <a:lstStyle/>
                    <a:p>
                      <a:r>
                        <a:rPr lang="en-US" dirty="0"/>
                        <a:t>5.42%</a:t>
                      </a:r>
                    </a:p>
                  </a:txBody>
                  <a:tcPr/>
                </a:tc>
                <a:tc>
                  <a:txBody>
                    <a:bodyPr/>
                    <a:lstStyle/>
                    <a:p>
                      <a:r>
                        <a:rPr lang="en-US" dirty="0"/>
                        <a:t>3.67%</a:t>
                      </a:r>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dirty="0"/>
                        <a:t>27.14%</a:t>
                      </a:r>
                    </a:p>
                  </a:txBody>
                  <a:tcPr/>
                </a:tc>
                <a:tc>
                  <a:txBody>
                    <a:bodyPr/>
                    <a:lstStyle/>
                    <a:p>
                      <a:r>
                        <a:rPr lang="en-US" dirty="0"/>
                        <a:t>-11.45%</a:t>
                      </a:r>
                    </a:p>
                  </a:txBody>
                  <a:tcPr/>
                </a:tc>
                <a:tc>
                  <a:txBody>
                    <a:bodyPr/>
                    <a:lstStyle/>
                    <a:p>
                      <a:r>
                        <a:rPr lang="en-US" dirty="0"/>
                        <a:t>8.28%</a:t>
                      </a:r>
                    </a:p>
                  </a:txBody>
                  <a:tcPr/>
                </a:tc>
                <a:tc>
                  <a:txBody>
                    <a:bodyPr/>
                    <a:lstStyle/>
                    <a:p>
                      <a:r>
                        <a:rPr lang="en-US" dirty="0"/>
                        <a:t>8.20%</a:t>
                      </a:r>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dirty="0"/>
                        <a:t>41.10%</a:t>
                      </a:r>
                    </a:p>
                  </a:txBody>
                  <a:tcPr/>
                </a:tc>
                <a:tc>
                  <a:txBody>
                    <a:bodyPr/>
                    <a:lstStyle/>
                    <a:p>
                      <a:r>
                        <a:rPr lang="en-US" dirty="0"/>
                        <a:t>-19.76%</a:t>
                      </a:r>
                    </a:p>
                  </a:txBody>
                  <a:tcPr/>
                </a:tc>
                <a:tc>
                  <a:txBody>
                    <a:bodyPr/>
                    <a:lstStyle/>
                    <a:p>
                      <a:r>
                        <a:rPr lang="en-US" dirty="0"/>
                        <a:t>9.10%</a:t>
                      </a:r>
                    </a:p>
                  </a:txBody>
                  <a:tcPr/>
                </a:tc>
                <a:tc>
                  <a:txBody>
                    <a:bodyPr/>
                    <a:lstStyle/>
                    <a:p>
                      <a:r>
                        <a:rPr lang="en-US" dirty="0"/>
                        <a:t>7.95%</a:t>
                      </a:r>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15</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100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18</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03621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1009358" y="-257079"/>
            <a:ext cx="5340180" cy="1256739"/>
          </a:xfrm>
        </p:spPr>
        <p:txBody>
          <a:bodyPr>
            <a:normAutofit/>
          </a:bodyPr>
          <a:lstStyle/>
          <a:p>
            <a:r>
              <a:rPr lang="en-US" sz="3200" dirty="0">
                <a:latin typeface="Times New Roman" panose="02020603050405020304" pitchFamily="18" charset="0"/>
                <a:cs typeface="Times New Roman" panose="02020603050405020304" pitchFamily="18" charset="0"/>
              </a:rPr>
              <a:t>F</a:t>
            </a:r>
            <a:r>
              <a:rPr lang="en-CN" sz="3200" dirty="0">
                <a:latin typeface="Times New Roman" panose="02020603050405020304" pitchFamily="18" charset="0"/>
                <a:cs typeface="Times New Roman" panose="02020603050405020304" pitchFamily="18" charset="0"/>
              </a:rPr>
              <a:t>inancial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ervices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37</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798574" y="611711"/>
            <a:ext cx="6003503"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3.5</a:t>
            </a:r>
            <a:r>
              <a:rPr lang="en-US" sz="1600" dirty="0">
                <a:latin typeface="Times New Roman" panose="02020603050405020304" pitchFamily="18" charset="0"/>
                <a:cs typeface="Times New Roman" panose="02020603050405020304" pitchFamily="18" charset="0"/>
              </a:rPr>
              <a:t>, compared to all </a:t>
            </a:r>
            <a:r>
              <a:rPr lang="en-US" altLang="zh-CN" sz="1600" dirty="0">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57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7.82~17.19</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4%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64%</a:t>
            </a:r>
            <a:r>
              <a:rPr lang="en-US" sz="1600" dirty="0">
                <a:latin typeface="Times New Roman" panose="02020603050405020304" pitchFamily="18" charset="0"/>
                <a:cs typeface="Times New Roman" panose="02020603050405020304" pitchFamily="18" charset="0"/>
              </a:rPr>
              <a:t>, compared to all </a:t>
            </a:r>
            <a:r>
              <a:rPr lang="en-US" altLang="zh-CN" sz="1600" dirty="0">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57 stocks with a range of </a:t>
            </a:r>
            <a:r>
              <a:rPr lang="en-US" sz="1600" b="1" i="1" dirty="0">
                <a:solidFill>
                  <a:srgbClr val="FF0000"/>
                </a:solidFill>
                <a:latin typeface="Times New Roman" panose="02020603050405020304" pitchFamily="18" charset="0"/>
                <a:cs typeface="Times New Roman" panose="02020603050405020304" pitchFamily="18" charset="0"/>
              </a:rPr>
              <a:t>0%~22.42%</a:t>
            </a:r>
            <a:r>
              <a:rPr lang="en-US" sz="16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18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5%</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59%</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-11.45%~27.14%</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18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7%</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113%</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-19.76%~41.10%</a:t>
            </a: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pic>
        <p:nvPicPr>
          <p:cNvPr id="7" name="Picture 6" descr="A graph with blue dots&#10;&#10;Description automatically generated">
            <a:extLst>
              <a:ext uri="{FF2B5EF4-FFF2-40B4-BE49-F238E27FC236}">
                <a16:creationId xmlns:a16="http://schemas.microsoft.com/office/drawing/2014/main" id="{881D3C5E-CC42-B49B-3284-133075EFF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848" y="3385456"/>
            <a:ext cx="5029201" cy="3472544"/>
          </a:xfrm>
          <a:prstGeom prst="rect">
            <a:avLst/>
          </a:prstGeom>
        </p:spPr>
      </p:pic>
      <p:pic>
        <p:nvPicPr>
          <p:cNvPr id="6" name="Picture 5" descr="A graph with red dots&#10;&#10;Description automatically generated">
            <a:extLst>
              <a:ext uri="{FF2B5EF4-FFF2-40B4-BE49-F238E27FC236}">
                <a16:creationId xmlns:a16="http://schemas.microsoft.com/office/drawing/2014/main" id="{3CDCF14E-A18A-9F8E-1BDF-42CED0F06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259" y="-7470"/>
            <a:ext cx="4967778" cy="3328857"/>
          </a:xfrm>
          <a:prstGeom prst="rect">
            <a:avLst/>
          </a:prstGeom>
        </p:spPr>
      </p:pic>
      <p:sp>
        <p:nvSpPr>
          <p:cNvPr id="11" name="TextBox 10">
            <a:extLst>
              <a:ext uri="{FF2B5EF4-FFF2-40B4-BE49-F238E27FC236}">
                <a16:creationId xmlns:a16="http://schemas.microsoft.com/office/drawing/2014/main" id="{B3E5B423-2D17-887C-507D-FCCC39EC449B}"/>
              </a:ext>
            </a:extLst>
          </p:cNvPr>
          <p:cNvSpPr txBox="1"/>
          <p:nvPr/>
        </p:nvSpPr>
        <p:spPr>
          <a:xfrm>
            <a:off x="113375" y="4597817"/>
            <a:ext cx="1202400" cy="2123658"/>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*IX has been removed from the </a:t>
            </a:r>
            <a:r>
              <a:rPr lang="en-US" altLang="zh-CN" sz="1200" dirty="0">
                <a:latin typeface="Times New Roman" panose="02020603050405020304" pitchFamily="18" charset="0"/>
                <a:cs typeface="Times New Roman" panose="02020603050405020304" pitchFamily="18" charset="0"/>
              </a:rPr>
              <a:t>D</a:t>
            </a:r>
            <a:r>
              <a:rPr lang="en-US" sz="1200" dirty="0">
                <a:latin typeface="Times New Roman" panose="02020603050405020304" pitchFamily="18" charset="0"/>
                <a:cs typeface="Times New Roman" panose="02020603050405020304" pitchFamily="18" charset="0"/>
              </a:rPr>
              <a:t>ividend Yield plot and FCF Yield plot and AMTD has been removed from FCF Yield since the number is extremely high</a:t>
            </a:r>
          </a:p>
        </p:txBody>
      </p:sp>
      <p:pic>
        <p:nvPicPr>
          <p:cNvPr id="13" name="Picture 12" descr="A graph with green dots&#10;&#10;Description automatically generated">
            <a:extLst>
              <a:ext uri="{FF2B5EF4-FFF2-40B4-BE49-F238E27FC236}">
                <a16:creationId xmlns:a16="http://schemas.microsoft.com/office/drawing/2014/main" id="{39583D04-3356-6C6C-E71F-9DB9928B3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3907" y="3406172"/>
            <a:ext cx="4969196" cy="3431111"/>
          </a:xfrm>
          <a:prstGeom prst="rect">
            <a:avLst/>
          </a:prstGeom>
        </p:spPr>
      </p:pic>
    </p:spTree>
    <p:extLst>
      <p:ext uri="{BB962C8B-B14F-4D97-AF65-F5344CB8AC3E}">
        <p14:creationId xmlns:p14="http://schemas.microsoft.com/office/powerpoint/2010/main" val="1909082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Financial Service </a:t>
            </a:r>
            <a:r>
              <a:rPr lang="en-US" sz="3200" dirty="0">
                <a:latin typeface="Times New Roman" panose="02020603050405020304" pitchFamily="18" charset="0"/>
                <a:cs typeface="Times New Roman" panose="02020603050405020304" pitchFamily="18" charset="0"/>
              </a:rPr>
              <a:t>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38</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18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9</a:t>
                      </a:r>
                    </a:p>
                  </a:txBody>
                  <a:tcPr/>
                </a:tc>
                <a:tc>
                  <a:txBody>
                    <a:bodyPr/>
                    <a:lstStyle/>
                    <a:p>
                      <a:r>
                        <a:rPr lang="en-US" dirty="0"/>
                        <a:t>9</a:t>
                      </a:r>
                    </a:p>
                  </a:txBody>
                  <a:tcPr/>
                </a:tc>
                <a:tc>
                  <a:txBody>
                    <a:bodyPr/>
                    <a:lstStyle/>
                    <a:p>
                      <a:r>
                        <a:rPr lang="en-US" dirty="0"/>
                        <a:t>11</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5</a:t>
                      </a:r>
                    </a:p>
                  </a:txBody>
                  <a:tcPr/>
                </a:tc>
                <a:tc>
                  <a:txBody>
                    <a:bodyPr/>
                    <a:lstStyle/>
                    <a:p>
                      <a:r>
                        <a:rPr lang="en-US" dirty="0"/>
                        <a:t>4</a:t>
                      </a:r>
                    </a:p>
                  </a:txBody>
                  <a:tcPr/>
                </a:tc>
                <a:tc>
                  <a:txBody>
                    <a:bodyPr/>
                    <a:lstStyle/>
                    <a:p>
                      <a:r>
                        <a:rPr lang="en-US" dirty="0"/>
                        <a:t>4</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2.40%</a:t>
                      </a:r>
                    </a:p>
                  </a:txBody>
                  <a:tcPr/>
                </a:tc>
                <a:tc>
                  <a:txBody>
                    <a:bodyPr/>
                    <a:lstStyle/>
                    <a:p>
                      <a:r>
                        <a:rPr lang="en-US" dirty="0"/>
                        <a:t>-1.09%</a:t>
                      </a:r>
                    </a:p>
                  </a:txBody>
                  <a:tcPr/>
                </a:tc>
                <a:tc>
                  <a:txBody>
                    <a:bodyPr/>
                    <a:lstStyle/>
                    <a:p>
                      <a:r>
                        <a:rPr lang="en-US" dirty="0"/>
                        <a:t>5.98%</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773545" y="2243756"/>
            <a:ext cx="2673928" cy="1323439"/>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Filtered Investment Portfolio performs badly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120-day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1-year period. </a:t>
            </a:r>
            <a:endParaRPr lang="en-US" sz="2000" dirty="0">
              <a:latin typeface="Times New Roman" panose="02020603050405020304" pitchFamily="18" charset="0"/>
              <a:cs typeface="Times New Roman" panose="02020603050405020304" pitchFamily="18" charset="0"/>
            </a:endParaRPr>
          </a:p>
        </p:txBody>
      </p:sp>
      <p:pic>
        <p:nvPicPr>
          <p:cNvPr id="5" name="图片 4" descr="图表, 瀑布图&#10;&#10;描述已自动生成">
            <a:extLst>
              <a:ext uri="{FF2B5EF4-FFF2-40B4-BE49-F238E27FC236}">
                <a16:creationId xmlns:a16="http://schemas.microsoft.com/office/drawing/2014/main" id="{7A845BDE-3ED4-605C-E995-61B0A30BB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802" y="2557"/>
            <a:ext cx="8513254" cy="4864717"/>
          </a:xfrm>
          <a:prstGeom prst="rect">
            <a:avLst/>
          </a:prstGeom>
        </p:spPr>
      </p:pic>
    </p:spTree>
    <p:extLst>
      <p:ext uri="{BB962C8B-B14F-4D97-AF65-F5344CB8AC3E}">
        <p14:creationId xmlns:p14="http://schemas.microsoft.com/office/powerpoint/2010/main" val="3901054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0DA679-3F30-2A8C-28E7-6C2E0E8C1E34}"/>
              </a:ext>
            </a:extLst>
          </p:cNvPr>
          <p:cNvSpPr>
            <a:spLocks noGrp="1"/>
          </p:cNvSpPr>
          <p:nvPr>
            <p:ph type="sldNum" sz="quarter" idx="12"/>
          </p:nvPr>
        </p:nvSpPr>
        <p:spPr/>
        <p:txBody>
          <a:bodyPr/>
          <a:lstStyle/>
          <a:p>
            <a:fld id="{B5530BF4-7B44-4B4D-9799-7C2B90B3FD94}" type="slidenum">
              <a:rPr lang="en-US" smtClean="0"/>
              <a:t>39</a:t>
            </a:fld>
            <a:endParaRPr lang="en-US"/>
          </a:p>
        </p:txBody>
      </p:sp>
      <p:sp>
        <p:nvSpPr>
          <p:cNvPr id="5" name="标题 1">
            <a:extLst>
              <a:ext uri="{FF2B5EF4-FFF2-40B4-BE49-F238E27FC236}">
                <a16:creationId xmlns:a16="http://schemas.microsoft.com/office/drawing/2014/main" id="{73A2F8BB-FE44-E26B-1C26-E419104A9E49}"/>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Financial Service </a:t>
            </a:r>
            <a:r>
              <a:rPr lang="en-US" sz="3200" dirty="0">
                <a:latin typeface="Times New Roman" panose="02020603050405020304" pitchFamily="18" charset="0"/>
                <a:cs typeface="Times New Roman" panose="02020603050405020304" pitchFamily="18" charset="0"/>
              </a:rPr>
              <a:t>Sector</a:t>
            </a:r>
          </a:p>
        </p:txBody>
      </p:sp>
      <p:pic>
        <p:nvPicPr>
          <p:cNvPr id="7" name="Picture 6" descr="A graph of a line graph&#10;&#10;Description automatically generated with medium confidence">
            <a:extLst>
              <a:ext uri="{FF2B5EF4-FFF2-40B4-BE49-F238E27FC236}">
                <a16:creationId xmlns:a16="http://schemas.microsoft.com/office/drawing/2014/main" id="{2C01151F-52DD-84F0-E6EE-3FA32A25E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0"/>
            <a:ext cx="7772400" cy="6258158"/>
          </a:xfrm>
          <a:prstGeom prst="rect">
            <a:avLst/>
          </a:prstGeom>
        </p:spPr>
      </p:pic>
      <p:sp>
        <p:nvSpPr>
          <p:cNvPr id="8" name="文本框 10">
            <a:extLst>
              <a:ext uri="{FF2B5EF4-FFF2-40B4-BE49-F238E27FC236}">
                <a16:creationId xmlns:a16="http://schemas.microsoft.com/office/drawing/2014/main" id="{4F1DD1B2-31E1-76F2-5B79-BD9D7027DF79}"/>
              </a:ext>
            </a:extLst>
          </p:cNvPr>
          <p:cNvSpPr txBox="1"/>
          <p:nvPr/>
        </p:nvSpPr>
        <p:spPr>
          <a:xfrm>
            <a:off x="422031" y="2292623"/>
            <a:ext cx="33862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financial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service</a:t>
            </a:r>
            <a:r>
              <a:rPr lang="en-US" dirty="0">
                <a:latin typeface="Times New Roman" panose="02020603050405020304" pitchFamily="18" charset="0"/>
                <a:cs typeface="Times New Roman" panose="02020603050405020304" pitchFamily="18" charset="0"/>
              </a:rPr>
              <a:t> sector outperformed the market average for the 1-year period, except for May-June when it fell slightly below the market average.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a:t>
            </a:r>
            <a:r>
              <a:rPr lang="en-US" altLang="zh-CN" dirty="0">
                <a:latin typeface="Times New Roman" panose="02020603050405020304" pitchFamily="18" charset="0"/>
                <a:cs typeface="Times New Roman" panose="02020603050405020304" pitchFamily="18" charset="0"/>
              </a:rPr>
              <a:t>105</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14576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3B75-60D5-81A7-A9E9-7706EF6F9AD5}"/>
              </a:ext>
            </a:extLst>
          </p:cNvPr>
          <p:cNvSpPr>
            <a:spLocks noGrp="1"/>
          </p:cNvSpPr>
          <p:nvPr>
            <p:ph type="title"/>
          </p:nvPr>
        </p:nvSpPr>
        <p:spPr>
          <a:xfrm>
            <a:off x="71569" y="-256168"/>
            <a:ext cx="10515600" cy="1325563"/>
          </a:xfrm>
        </p:spPr>
        <p:txBody>
          <a:bodyPr>
            <a:normAutofit/>
          </a:bodyPr>
          <a:lstStyle/>
          <a:p>
            <a:r>
              <a:rPr lang="en-CN" sz="3000" dirty="0">
                <a:latin typeface="Times New Roman" panose="02020603050405020304" pitchFamily="18" charset="0"/>
                <a:cs typeface="Times New Roman" panose="02020603050405020304" pitchFamily="18" charset="0"/>
              </a:rPr>
              <a:t>Returns of portfolio</a:t>
            </a:r>
            <a:r>
              <a:rPr lang="zh-CN" altLang="en-US" sz="3000" dirty="0">
                <a:latin typeface="Times New Roman" panose="02020603050405020304" pitchFamily="18" charset="0"/>
                <a:cs typeface="Times New Roman" panose="02020603050405020304" pitchFamily="18" charset="0"/>
              </a:rPr>
              <a:t> </a:t>
            </a:r>
            <a:r>
              <a:rPr lang="en-US" altLang="zh-CN" sz="3000" dirty="0">
                <a:latin typeface="Times New Roman" panose="02020603050405020304" pitchFamily="18" charset="0"/>
                <a:cs typeface="Times New Roman" panose="02020603050405020304" pitchFamily="18" charset="0"/>
              </a:rPr>
              <a:t>VS</a:t>
            </a:r>
            <a:r>
              <a:rPr lang="zh-CN" altLang="en-US" sz="3000" dirty="0">
                <a:latin typeface="Times New Roman" panose="02020603050405020304" pitchFamily="18" charset="0"/>
                <a:cs typeface="Times New Roman" panose="02020603050405020304" pitchFamily="18" charset="0"/>
              </a:rPr>
              <a:t> </a:t>
            </a:r>
            <a:r>
              <a:rPr lang="en-US" altLang="zh-CN" sz="3000" dirty="0">
                <a:latin typeface="Times New Roman" panose="02020603050405020304" pitchFamily="18" charset="0"/>
                <a:cs typeface="Times New Roman" panose="02020603050405020304" pitchFamily="18" charset="0"/>
              </a:rPr>
              <a:t>returns</a:t>
            </a:r>
            <a:r>
              <a:rPr lang="zh-CN" altLang="en-US" sz="3000" dirty="0">
                <a:latin typeface="Times New Roman" panose="02020603050405020304" pitchFamily="18" charset="0"/>
                <a:cs typeface="Times New Roman" panose="02020603050405020304" pitchFamily="18" charset="0"/>
              </a:rPr>
              <a:t> </a:t>
            </a:r>
            <a:r>
              <a:rPr lang="en-US" altLang="zh-CN" sz="3000" dirty="0">
                <a:latin typeface="Times New Roman" panose="02020603050405020304" pitchFamily="18" charset="0"/>
                <a:cs typeface="Times New Roman" panose="02020603050405020304" pitchFamily="18" charset="0"/>
              </a:rPr>
              <a:t>of</a:t>
            </a:r>
            <a:r>
              <a:rPr lang="zh-CN" altLang="en-US" sz="3000" dirty="0">
                <a:latin typeface="Times New Roman" panose="02020603050405020304" pitchFamily="18" charset="0"/>
                <a:cs typeface="Times New Roman" panose="02020603050405020304" pitchFamily="18" charset="0"/>
              </a:rPr>
              <a:t> </a:t>
            </a:r>
            <a:r>
              <a:rPr lang="en-US" altLang="zh-CN" sz="3000" dirty="0">
                <a:latin typeface="Times New Roman" panose="02020603050405020304" pitchFamily="18" charset="0"/>
                <a:cs typeface="Times New Roman" panose="02020603050405020304" pitchFamily="18" charset="0"/>
              </a:rPr>
              <a:t>S&amp;P</a:t>
            </a:r>
            <a:r>
              <a:rPr lang="zh-CN" altLang="en-US" sz="3000" dirty="0">
                <a:latin typeface="Times New Roman" panose="02020603050405020304" pitchFamily="18" charset="0"/>
                <a:cs typeface="Times New Roman" panose="02020603050405020304" pitchFamily="18" charset="0"/>
              </a:rPr>
              <a:t> </a:t>
            </a:r>
            <a:r>
              <a:rPr lang="en-US" altLang="zh-CN" sz="3000" dirty="0">
                <a:latin typeface="Times New Roman" panose="02020603050405020304" pitchFamily="18" charset="0"/>
                <a:cs typeface="Times New Roman" panose="02020603050405020304" pitchFamily="18" charset="0"/>
              </a:rPr>
              <a:t>500</a:t>
            </a:r>
            <a:endParaRPr lang="en-CN" sz="3000" dirty="0">
              <a:latin typeface="Times New Roman" panose="02020603050405020304" pitchFamily="18" charset="0"/>
              <a:cs typeface="Times New Roman" panose="02020603050405020304" pitchFamily="18" charset="0"/>
            </a:endParaRPr>
          </a:p>
        </p:txBody>
      </p:sp>
      <p:pic>
        <p:nvPicPr>
          <p:cNvPr id="6" name="Content Placeholder 5" descr="A graph of a graph showing the return of portfolio&#10;&#10;Description automatically generated">
            <a:extLst>
              <a:ext uri="{FF2B5EF4-FFF2-40B4-BE49-F238E27FC236}">
                <a16:creationId xmlns:a16="http://schemas.microsoft.com/office/drawing/2014/main" id="{2B7BC746-95D5-D0BF-4970-F4FB8FB4FE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80345"/>
            <a:ext cx="3843038" cy="2724581"/>
          </a:xfrm>
        </p:spPr>
      </p:pic>
      <p:sp>
        <p:nvSpPr>
          <p:cNvPr id="4" name="Slide Number Placeholder 3">
            <a:extLst>
              <a:ext uri="{FF2B5EF4-FFF2-40B4-BE49-F238E27FC236}">
                <a16:creationId xmlns:a16="http://schemas.microsoft.com/office/drawing/2014/main" id="{5FCB58C2-BDA2-0E61-9DB6-7333C8CEA4B1}"/>
              </a:ext>
            </a:extLst>
          </p:cNvPr>
          <p:cNvSpPr>
            <a:spLocks noGrp="1"/>
          </p:cNvSpPr>
          <p:nvPr>
            <p:ph type="sldNum" sz="quarter" idx="12"/>
          </p:nvPr>
        </p:nvSpPr>
        <p:spPr/>
        <p:txBody>
          <a:bodyPr/>
          <a:lstStyle/>
          <a:p>
            <a:fld id="{B5530BF4-7B44-4B4D-9799-7C2B90B3FD94}" type="slidenum">
              <a:rPr lang="en-US" smtClean="0"/>
              <a:t>4</a:t>
            </a:fld>
            <a:endParaRPr lang="en-US"/>
          </a:p>
        </p:txBody>
      </p:sp>
      <p:sp>
        <p:nvSpPr>
          <p:cNvPr id="8" name="TextBox 7">
            <a:extLst>
              <a:ext uri="{FF2B5EF4-FFF2-40B4-BE49-F238E27FC236}">
                <a16:creationId xmlns:a16="http://schemas.microsoft.com/office/drawing/2014/main" id="{6C1C3E99-0AEF-F0EE-9AFF-E3161D58B6ED}"/>
              </a:ext>
            </a:extLst>
          </p:cNvPr>
          <p:cNvSpPr txBox="1"/>
          <p:nvPr/>
        </p:nvSpPr>
        <p:spPr>
          <a:xfrm>
            <a:off x="243247" y="3378751"/>
            <a:ext cx="377146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Basic Materials SD: </a:t>
            </a:r>
            <a:r>
              <a:rPr lang="en-CN" sz="1200" b="0" i="0" dirty="0">
                <a:effectLst/>
                <a:latin typeface="Times New Roman" panose="02020603050405020304" pitchFamily="18" charset="0"/>
                <a:cs typeface="Times New Roman" panose="02020603050405020304" pitchFamily="18" charset="0"/>
              </a:rPr>
              <a:t>0.065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pic>
        <p:nvPicPr>
          <p:cNvPr id="10" name="Picture 9" descr="A graph of a graph&#10;&#10;Description automatically generated with medium confidence">
            <a:extLst>
              <a:ext uri="{FF2B5EF4-FFF2-40B4-BE49-F238E27FC236}">
                <a16:creationId xmlns:a16="http://schemas.microsoft.com/office/drawing/2014/main" id="{77C79E4E-3B0E-B87B-BCA6-5029C8B57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395" y="680492"/>
            <a:ext cx="3843038" cy="2724581"/>
          </a:xfrm>
          <a:prstGeom prst="rect">
            <a:avLst/>
          </a:prstGeom>
        </p:spPr>
      </p:pic>
      <p:sp>
        <p:nvSpPr>
          <p:cNvPr id="11" name="TextBox 10">
            <a:extLst>
              <a:ext uri="{FF2B5EF4-FFF2-40B4-BE49-F238E27FC236}">
                <a16:creationId xmlns:a16="http://schemas.microsoft.com/office/drawing/2014/main" id="{A80D0A71-2B8D-DF46-BA41-21EA93728EF3}"/>
              </a:ext>
            </a:extLst>
          </p:cNvPr>
          <p:cNvSpPr txBox="1"/>
          <p:nvPr/>
        </p:nvSpPr>
        <p:spPr>
          <a:xfrm>
            <a:off x="4338039" y="3378750"/>
            <a:ext cx="331350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Consumer cyclical SD: </a:t>
            </a:r>
            <a:r>
              <a:rPr lang="en-CN" sz="1200" b="0" i="0" dirty="0">
                <a:effectLst/>
                <a:latin typeface="Times New Roman" panose="02020603050405020304" pitchFamily="18" charset="0"/>
                <a:cs typeface="Times New Roman" panose="02020603050405020304" pitchFamily="18" charset="0"/>
              </a:rPr>
              <a:t>0.061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30648D4-AA0F-F1B7-8B8C-509CFC616807}"/>
              </a:ext>
            </a:extLst>
          </p:cNvPr>
          <p:cNvSpPr txBox="1"/>
          <p:nvPr/>
        </p:nvSpPr>
        <p:spPr>
          <a:xfrm>
            <a:off x="8275714" y="3404926"/>
            <a:ext cx="363147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Communication Services SD: </a:t>
            </a:r>
            <a:r>
              <a:rPr lang="en-CN" sz="1200" b="0" i="0" dirty="0">
                <a:effectLst/>
                <a:latin typeface="Times New Roman" panose="02020603050405020304" pitchFamily="18" charset="0"/>
                <a:cs typeface="Times New Roman" panose="02020603050405020304" pitchFamily="18" charset="0"/>
              </a:rPr>
              <a:t>0.034 </a:t>
            </a:r>
            <a:r>
              <a:rPr lang="en-CN" sz="1200" dirty="0">
                <a:latin typeface="Times New Roman" panose="02020603050405020304" pitchFamily="18" charset="0"/>
                <a:cs typeface="Times New Roman" panose="02020603050405020304" pitchFamily="18" charset="0"/>
              </a:rPr>
              <a:t>Market SD:</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pic>
        <p:nvPicPr>
          <p:cNvPr id="14" name="Picture 13" descr="A graph of a line graph&#10;&#10;Description automatically generated with medium confidence">
            <a:extLst>
              <a:ext uri="{FF2B5EF4-FFF2-40B4-BE49-F238E27FC236}">
                <a16:creationId xmlns:a16="http://schemas.microsoft.com/office/drawing/2014/main" id="{3B572E9F-7247-6632-2EDB-FAD13EE86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433" y="720971"/>
            <a:ext cx="3843038" cy="2724581"/>
          </a:xfrm>
          <a:prstGeom prst="rect">
            <a:avLst/>
          </a:prstGeom>
        </p:spPr>
      </p:pic>
      <p:sp>
        <p:nvSpPr>
          <p:cNvPr id="15" name="TextBox 14">
            <a:extLst>
              <a:ext uri="{FF2B5EF4-FFF2-40B4-BE49-F238E27FC236}">
                <a16:creationId xmlns:a16="http://schemas.microsoft.com/office/drawing/2014/main" id="{0DB420CD-179D-41D1-F5E4-88E8C9F092CA}"/>
              </a:ext>
            </a:extLst>
          </p:cNvPr>
          <p:cNvSpPr txBox="1"/>
          <p:nvPr/>
        </p:nvSpPr>
        <p:spPr>
          <a:xfrm>
            <a:off x="122908" y="6494718"/>
            <a:ext cx="3772477"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Conglomerates SD: </a:t>
            </a:r>
            <a:r>
              <a:rPr lang="en-CN" sz="1200" b="0" i="0" dirty="0">
                <a:effectLst/>
                <a:latin typeface="Times New Roman" panose="02020603050405020304" pitchFamily="18" charset="0"/>
                <a:cs typeface="Times New Roman" panose="02020603050405020304" pitchFamily="18" charset="0"/>
              </a:rPr>
              <a:t>0.071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E9C58F1-07A3-ECC2-AE4B-16C3E92F45B2}"/>
              </a:ext>
            </a:extLst>
          </p:cNvPr>
          <p:cNvSpPr txBox="1"/>
          <p:nvPr/>
        </p:nvSpPr>
        <p:spPr>
          <a:xfrm>
            <a:off x="3952009" y="6476033"/>
            <a:ext cx="4137867"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Consumer Defensive SD: </a:t>
            </a:r>
            <a:r>
              <a:rPr lang="en-CN" sz="1200" b="0" i="0" dirty="0">
                <a:effectLst/>
                <a:latin typeface="Times New Roman" panose="02020603050405020304" pitchFamily="18" charset="0"/>
                <a:cs typeface="Times New Roman" panose="02020603050405020304" pitchFamily="18" charset="0"/>
              </a:rPr>
              <a:t>0.07</a:t>
            </a:r>
            <a:r>
              <a:rPr lang="en-US" altLang="zh-CN" sz="1200" dirty="0">
                <a:latin typeface="Times New Roman" panose="02020603050405020304" pitchFamily="18" charset="0"/>
                <a:cs typeface="Times New Roman" panose="02020603050405020304" pitchFamily="18" charset="0"/>
              </a:rPr>
              <a:t>7</a:t>
            </a:r>
            <a:r>
              <a:rPr lang="en-CN" sz="1200" b="0" i="0" dirty="0">
                <a:effectLst/>
                <a:latin typeface="Times New Roman" panose="02020603050405020304" pitchFamily="18" charset="0"/>
                <a:cs typeface="Times New Roman" panose="02020603050405020304" pitchFamily="18" charset="0"/>
              </a:rPr>
              <a:t>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9CD2512-822E-00D8-D78E-048FEBBF0A42}"/>
              </a:ext>
            </a:extLst>
          </p:cNvPr>
          <p:cNvSpPr txBox="1"/>
          <p:nvPr/>
        </p:nvSpPr>
        <p:spPr>
          <a:xfrm>
            <a:off x="8610600" y="6476033"/>
            <a:ext cx="3391305"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Energy SD: </a:t>
            </a:r>
            <a:r>
              <a:rPr lang="en-CN" sz="1200" b="0" i="0" dirty="0">
                <a:effectLst/>
                <a:latin typeface="Times New Roman" panose="02020603050405020304" pitchFamily="18" charset="0"/>
                <a:cs typeface="Times New Roman" panose="02020603050405020304" pitchFamily="18" charset="0"/>
              </a:rPr>
              <a:t>0.102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pic>
        <p:nvPicPr>
          <p:cNvPr id="19" name="Picture 18" descr="A graph of a line graph&#10;&#10;Description automatically generated with medium confidence">
            <a:extLst>
              <a:ext uri="{FF2B5EF4-FFF2-40B4-BE49-F238E27FC236}">
                <a16:creationId xmlns:a16="http://schemas.microsoft.com/office/drawing/2014/main" id="{82966CE4-4005-E622-5465-F7A95FD0D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20162"/>
            <a:ext cx="3772477" cy="2674556"/>
          </a:xfrm>
          <a:prstGeom prst="rect">
            <a:avLst/>
          </a:prstGeom>
        </p:spPr>
      </p:pic>
      <p:pic>
        <p:nvPicPr>
          <p:cNvPr id="21" name="Picture 20" descr="A graph of a line graph&#10;&#10;Description automatically generated with medium confidence">
            <a:extLst>
              <a:ext uri="{FF2B5EF4-FFF2-40B4-BE49-F238E27FC236}">
                <a16:creationId xmlns:a16="http://schemas.microsoft.com/office/drawing/2014/main" id="{8AF7B269-0959-D926-8088-C37E2BEDE6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5723" y="3688346"/>
            <a:ext cx="3771469" cy="2677534"/>
          </a:xfrm>
          <a:prstGeom prst="rect">
            <a:avLst/>
          </a:prstGeom>
        </p:spPr>
      </p:pic>
      <p:pic>
        <p:nvPicPr>
          <p:cNvPr id="23" name="Picture 22" descr="A graph of a line graph&#10;&#10;Description automatically generated with medium confidence">
            <a:extLst>
              <a:ext uri="{FF2B5EF4-FFF2-40B4-BE49-F238E27FC236}">
                <a16:creationId xmlns:a16="http://schemas.microsoft.com/office/drawing/2014/main" id="{896ED85A-BB39-76AD-2126-8E584421E7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4917" y="3795149"/>
            <a:ext cx="3843039" cy="2724582"/>
          </a:xfrm>
          <a:prstGeom prst="rect">
            <a:avLst/>
          </a:prstGeom>
        </p:spPr>
      </p:pic>
    </p:spTree>
    <p:extLst>
      <p:ext uri="{BB962C8B-B14F-4D97-AF65-F5344CB8AC3E}">
        <p14:creationId xmlns:p14="http://schemas.microsoft.com/office/powerpoint/2010/main" val="4120204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4481565" cy="1350631"/>
          </a:xfrm>
        </p:spPr>
        <p:txBody>
          <a:bodyPr>
            <a:normAutofit/>
          </a:bodyPr>
          <a:lstStyle/>
          <a:p>
            <a:r>
              <a:rPr lang="en-US" altLang="zh-CN" sz="3200" dirty="0">
                <a:latin typeface="Times New Roman" panose="02020603050405020304" pitchFamily="18" charset="0"/>
                <a:cs typeface="Times New Roman" panose="02020603050405020304" pitchFamily="18" charset="0"/>
              </a:rPr>
              <a:t>Healthcare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sz="1800" b="1" i="1" dirty="0">
                <a:solidFill>
                  <a:srgbClr val="0070C0"/>
                </a:solidFill>
                <a:latin typeface="Times New Roman" panose="02020603050405020304" pitchFamily="18" charset="0"/>
                <a:cs typeface="Times New Roman" panose="02020603050405020304" pitchFamily="18" charset="0"/>
              </a:rPr>
              <a:t>1,308</a:t>
            </a:r>
            <a:r>
              <a:rPr lang="en-US" sz="1800" dirty="0">
                <a:latin typeface="Times New Roman" panose="02020603050405020304" pitchFamily="18" charset="0"/>
                <a:cs typeface="Times New Roman" panose="02020603050405020304" pitchFamily="18" charset="0"/>
              </a:rPr>
              <a:t> stocks in healthcare sector, </a:t>
            </a:r>
            <a:r>
              <a:rPr lang="en-US" sz="1800" b="1" i="1" dirty="0">
                <a:solidFill>
                  <a:srgbClr val="0070C0"/>
                </a:solidFill>
                <a:latin typeface="Times New Roman" panose="02020603050405020304" pitchFamily="18" charset="0"/>
                <a:cs typeface="Times New Roman" panose="02020603050405020304" pitchFamily="18" charset="0"/>
              </a:rPr>
              <a:t>360</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12</a:t>
            </a:r>
            <a:r>
              <a:rPr lang="en-US" altLang="zh-CN" sz="1800" dirty="0">
                <a:latin typeface="Times New Roman" panose="02020603050405020304" pitchFamily="18" charset="0"/>
                <a:cs typeface="Times New Roman" panose="02020603050405020304" pitchFamily="18" charset="0"/>
              </a:rPr>
              <a:t> stocks </a:t>
            </a:r>
            <a:r>
              <a:rPr lang="en-US" sz="1800" dirty="0">
                <a:latin typeface="Times New Roman" panose="02020603050405020304" pitchFamily="18" charset="0"/>
                <a:cs typeface="Times New Roman" panose="02020603050405020304" pitchFamily="18" charset="0"/>
              </a:rPr>
              <a:t>lack EPS data; </a:t>
            </a:r>
            <a:r>
              <a:rPr lang="en-US" sz="1800" i="1" dirty="0">
                <a:latin typeface="Times New Roman" panose="02020603050405020304" pitchFamily="18" charset="0"/>
                <a:cs typeface="Times New Roman" panose="02020603050405020304" pitchFamily="18" charset="0"/>
              </a:rPr>
              <a:t>12</a:t>
            </a:r>
            <a:r>
              <a:rPr lang="en-US" sz="1800" dirty="0">
                <a:latin typeface="Times New Roman" panose="02020603050405020304" pitchFamily="18" charset="0"/>
                <a:cs typeface="Times New Roman" panose="02020603050405020304" pitchFamily="18" charset="0"/>
              </a:rPr>
              <a:t> stocks lack price data in a long period; </a:t>
            </a:r>
            <a:r>
              <a:rPr lang="en-US" sz="1800" i="1" dirty="0">
                <a:latin typeface="Times New Roman" panose="02020603050405020304" pitchFamily="18" charset="0"/>
                <a:cs typeface="Times New Roman" panose="02020603050405020304" pitchFamily="18" charset="0"/>
              </a:rPr>
              <a:t>299</a:t>
            </a:r>
            <a:r>
              <a:rPr lang="en-US" sz="1800" dirty="0">
                <a:latin typeface="Times New Roman" panose="02020603050405020304" pitchFamily="18" charset="0"/>
                <a:cs typeface="Times New Roman" panose="02020603050405020304" pitchFamily="18" charset="0"/>
              </a:rPr>
              <a:t> stocks lack debt data; </a:t>
            </a:r>
            <a:r>
              <a:rPr lang="en-US" sz="1800" i="1" dirty="0">
                <a:latin typeface="Times New Roman" panose="02020603050405020304" pitchFamily="18" charset="0"/>
                <a:cs typeface="Times New Roman" panose="02020603050405020304" pitchFamily="18" charset="0"/>
              </a:rPr>
              <a:t>55</a:t>
            </a:r>
            <a:r>
              <a:rPr lang="en-US" sz="1800" dirty="0">
                <a:latin typeface="Times New Roman" panose="02020603050405020304" pitchFamily="18" charset="0"/>
                <a:cs typeface="Times New Roman" panose="02020603050405020304" pitchFamily="18" charset="0"/>
              </a:rPr>
              <a:t> stocks lack shares data; </a:t>
            </a:r>
            <a:r>
              <a:rPr lang="en-US" sz="1800" i="1" dirty="0">
                <a:latin typeface="Times New Roman" panose="02020603050405020304" pitchFamily="18" charset="0"/>
                <a:cs typeface="Times New Roman" panose="02020603050405020304" pitchFamily="18" charset="0"/>
              </a:rPr>
              <a:t>30</a:t>
            </a:r>
            <a:r>
              <a:rPr lang="en-US" sz="1800" dirty="0">
                <a:latin typeface="Times New Roman" panose="02020603050405020304" pitchFamily="18" charset="0"/>
                <a:cs typeface="Times New Roman" panose="02020603050405020304" pitchFamily="18" charset="0"/>
              </a:rPr>
              <a:t> stocks lack EBITDA data; 536 stocks paid zero dividend; </a:t>
            </a:r>
            <a:r>
              <a:rPr lang="en-US" sz="1800" i="1" dirty="0">
                <a:latin typeface="Times New Roman" panose="02020603050405020304" pitchFamily="18" charset="0"/>
                <a:cs typeface="Times New Roman" panose="02020603050405020304" pitchFamily="18" charset="0"/>
              </a:rPr>
              <a:t>4</a:t>
            </a:r>
            <a:r>
              <a:rPr lang="en-US" sz="1800" dirty="0">
                <a:latin typeface="Times New Roman" panose="02020603050405020304" pitchFamily="18" charset="0"/>
                <a:cs typeface="Times New Roman" panose="02020603050405020304" pitchFamily="18" charset="0"/>
              </a:rPr>
              <a:t> stocks lack FCF data.</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40</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1582144"/>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dirty="0"/>
                        <a:t>5.93</a:t>
                      </a:r>
                    </a:p>
                  </a:txBody>
                  <a:tcPr/>
                </a:tc>
                <a:tc>
                  <a:txBody>
                    <a:bodyPr/>
                    <a:lstStyle/>
                    <a:p>
                      <a:r>
                        <a:rPr lang="en-US" dirty="0"/>
                        <a:t>-3.76</a:t>
                      </a:r>
                    </a:p>
                  </a:txBody>
                  <a:tcPr/>
                </a:tc>
                <a:tc>
                  <a:txBody>
                    <a:bodyPr/>
                    <a:lstStyle/>
                    <a:p>
                      <a:r>
                        <a:rPr lang="en-US" dirty="0"/>
                        <a:t>0.70</a:t>
                      </a:r>
                    </a:p>
                  </a:txBody>
                  <a:tcPr/>
                </a:tc>
                <a:tc>
                  <a:txBody>
                    <a:bodyPr/>
                    <a:lstStyle/>
                    <a:p>
                      <a:r>
                        <a:rPr lang="en-US" dirty="0"/>
                        <a:t>0.00</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dirty="0"/>
                        <a:t>21.14%</a:t>
                      </a:r>
                    </a:p>
                  </a:txBody>
                  <a:tcPr/>
                </a:tc>
                <a:tc>
                  <a:txBody>
                    <a:bodyPr/>
                    <a:lstStyle/>
                    <a:p>
                      <a:r>
                        <a:rPr lang="en-US" dirty="0"/>
                        <a:t>0.00%</a:t>
                      </a:r>
                    </a:p>
                  </a:txBody>
                  <a:tcPr/>
                </a:tc>
                <a:tc>
                  <a:txBody>
                    <a:bodyPr/>
                    <a:lstStyle/>
                    <a:p>
                      <a:r>
                        <a:rPr lang="en-US" dirty="0"/>
                        <a:t>2.73%</a:t>
                      </a:r>
                    </a:p>
                  </a:txBody>
                  <a:tcPr/>
                </a:tc>
                <a:tc>
                  <a:txBody>
                    <a:bodyPr/>
                    <a:lstStyle/>
                    <a:p>
                      <a:r>
                        <a:rPr lang="en-US" dirty="0"/>
                        <a:t>0.85%</a:t>
                      </a:r>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dirty="0"/>
                        <a:t>33.84%</a:t>
                      </a:r>
                    </a:p>
                  </a:txBody>
                  <a:tcPr/>
                </a:tc>
                <a:tc>
                  <a:txBody>
                    <a:bodyPr/>
                    <a:lstStyle/>
                    <a:p>
                      <a:r>
                        <a:rPr lang="en-US" dirty="0"/>
                        <a:t>-87.90%</a:t>
                      </a:r>
                    </a:p>
                  </a:txBody>
                  <a:tcPr/>
                </a:tc>
                <a:tc>
                  <a:txBody>
                    <a:bodyPr/>
                    <a:lstStyle/>
                    <a:p>
                      <a:r>
                        <a:rPr lang="en-US" dirty="0"/>
                        <a:t>-8.01%</a:t>
                      </a:r>
                    </a:p>
                  </a:txBody>
                  <a:tcPr/>
                </a:tc>
                <a:tc>
                  <a:txBody>
                    <a:bodyPr/>
                    <a:lstStyle/>
                    <a:p>
                      <a:r>
                        <a:rPr lang="en-US" dirty="0"/>
                        <a:t>0.75%</a:t>
                      </a:r>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dirty="0"/>
                        <a:t>38.87%</a:t>
                      </a:r>
                    </a:p>
                  </a:txBody>
                  <a:tcPr/>
                </a:tc>
                <a:tc>
                  <a:txBody>
                    <a:bodyPr/>
                    <a:lstStyle/>
                    <a:p>
                      <a:r>
                        <a:rPr lang="en-US" dirty="0"/>
                        <a:t>-64.57%</a:t>
                      </a:r>
                    </a:p>
                  </a:txBody>
                  <a:tcPr/>
                </a:tc>
                <a:tc>
                  <a:txBody>
                    <a:bodyPr/>
                    <a:lstStyle/>
                    <a:p>
                      <a:r>
                        <a:rPr lang="en-US" dirty="0"/>
                        <a:t>-4.79%</a:t>
                      </a:r>
                    </a:p>
                  </a:txBody>
                  <a:tcPr/>
                </a:tc>
                <a:tc>
                  <a:txBody>
                    <a:bodyPr/>
                    <a:lstStyle/>
                    <a:p>
                      <a:r>
                        <a:rPr lang="en-US" dirty="0"/>
                        <a:t>1.00%</a:t>
                      </a:r>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30</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75</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18</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81051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1252186" y="-213460"/>
            <a:ext cx="5340180" cy="1256739"/>
          </a:xfrm>
        </p:spPr>
        <p:txBody>
          <a:bodyPr>
            <a:normAutofit/>
          </a:bodyPr>
          <a:lstStyle/>
          <a:p>
            <a:r>
              <a:rPr lang="en-US" altLang="zh-CN" sz="3200" dirty="0">
                <a:latin typeface="Times New Roman" panose="02020603050405020304" pitchFamily="18" charset="0"/>
                <a:cs typeface="Times New Roman" panose="02020603050405020304" pitchFamily="18" charset="0"/>
              </a:rPr>
              <a:t>Healthcare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41</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987272" y="628233"/>
            <a:ext cx="5474676"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2.7</a:t>
            </a:r>
            <a:r>
              <a:rPr lang="en-US" sz="1600" dirty="0">
                <a:latin typeface="Times New Roman" panose="02020603050405020304" pitchFamily="18" charset="0"/>
                <a:cs typeface="Times New Roman" panose="02020603050405020304" pitchFamily="18" charset="0"/>
              </a:rPr>
              <a:t>, compared to all 360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3.76~5.93</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0.8</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22%</a:t>
            </a:r>
            <a:r>
              <a:rPr lang="en-US" sz="1600" dirty="0">
                <a:latin typeface="Times New Roman" panose="02020603050405020304" pitchFamily="18" charset="0"/>
                <a:cs typeface="Times New Roman" panose="02020603050405020304" pitchFamily="18" charset="0"/>
              </a:rPr>
              <a:t>, compared to all 360 stocks with a range of </a:t>
            </a:r>
            <a:r>
              <a:rPr lang="en-US" sz="1600" b="1" i="1" dirty="0">
                <a:solidFill>
                  <a:srgbClr val="FF0000"/>
                </a:solidFill>
                <a:latin typeface="Times New Roman" panose="02020603050405020304" pitchFamily="18" charset="0"/>
                <a:cs typeface="Times New Roman" panose="02020603050405020304" pitchFamily="18" charset="0"/>
              </a:rPr>
              <a:t>0</a:t>
            </a:r>
            <a:r>
              <a:rPr lang="en-US" altLang="zh-CN" sz="1600" b="1"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21.14%</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18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4</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and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13%</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87.90%</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33.84%</a:t>
            </a:r>
            <a:endParaRPr lang="en-US" sz="1600" b="1" i="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18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3</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28</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64.57%</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38.87%</a:t>
            </a:r>
            <a:endParaRPr lang="en-US" sz="1600" b="1" i="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404DA3AB-97E8-16AD-EA71-36E6302AAEE2}"/>
              </a:ext>
            </a:extLst>
          </p:cNvPr>
          <p:cNvSpPr txBox="1"/>
          <p:nvPr/>
        </p:nvSpPr>
        <p:spPr>
          <a:xfrm>
            <a:off x="88144" y="4957528"/>
            <a:ext cx="1225702" cy="1892826"/>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*NVO has been removed from EPS Yield plot and BIO-B has been removed from the </a:t>
            </a:r>
            <a:r>
              <a:rPr lang="en-US" altLang="zh-CN" sz="1100" dirty="0">
                <a:latin typeface="Times New Roman" panose="02020603050405020304" pitchFamily="18" charset="0"/>
                <a:cs typeface="Times New Roman" panose="02020603050405020304" pitchFamily="18" charset="0"/>
              </a:rPr>
              <a:t>D</a:t>
            </a:r>
            <a:r>
              <a:rPr lang="en-US" sz="1100" dirty="0">
                <a:latin typeface="Times New Roman" panose="02020603050405020304" pitchFamily="18" charset="0"/>
                <a:cs typeface="Times New Roman" panose="02020603050405020304" pitchFamily="18" charset="0"/>
              </a:rPr>
              <a:t>ividend Yield plot</a:t>
            </a:r>
            <a:r>
              <a:rPr lang="zh-CN" altLang="en-US" sz="11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since their numbers are extremely high</a:t>
            </a:r>
          </a:p>
          <a:p>
            <a:endParaRPr lang="en-US" dirty="0"/>
          </a:p>
        </p:txBody>
      </p:sp>
      <p:pic>
        <p:nvPicPr>
          <p:cNvPr id="8" name="Picture 7" descr="A graph with red dots&#10;&#10;Description automatically generated">
            <a:extLst>
              <a:ext uri="{FF2B5EF4-FFF2-40B4-BE49-F238E27FC236}">
                <a16:creationId xmlns:a16="http://schemas.microsoft.com/office/drawing/2014/main" id="{ECCE5A04-103E-51CA-C00F-09F4D2D8F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280" y="-1"/>
            <a:ext cx="4697411" cy="3278139"/>
          </a:xfrm>
          <a:prstGeom prst="rect">
            <a:avLst/>
          </a:prstGeom>
        </p:spPr>
      </p:pic>
      <p:pic>
        <p:nvPicPr>
          <p:cNvPr id="13" name="Picture 12" descr="A chart with green dots&#10;&#10;Description automatically generated">
            <a:extLst>
              <a:ext uri="{FF2B5EF4-FFF2-40B4-BE49-F238E27FC236}">
                <a16:creationId xmlns:a16="http://schemas.microsoft.com/office/drawing/2014/main" id="{54D5193C-B660-3383-3A80-F4E11C565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7280" y="3376151"/>
            <a:ext cx="4827705" cy="3382633"/>
          </a:xfrm>
          <a:prstGeom prst="rect">
            <a:avLst/>
          </a:prstGeom>
        </p:spPr>
      </p:pic>
      <p:pic>
        <p:nvPicPr>
          <p:cNvPr id="6" name="图片 5" descr="图表, 散点图&#10;&#10;描述已自动生成">
            <a:extLst>
              <a:ext uri="{FF2B5EF4-FFF2-40B4-BE49-F238E27FC236}">
                <a16:creationId xmlns:a16="http://schemas.microsoft.com/office/drawing/2014/main" id="{43D27F23-0702-87B7-0842-F43DEB32B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550" y="3329894"/>
            <a:ext cx="4827705" cy="3431457"/>
          </a:xfrm>
          <a:prstGeom prst="rect">
            <a:avLst/>
          </a:prstGeom>
        </p:spPr>
      </p:pic>
    </p:spTree>
    <p:extLst>
      <p:ext uri="{BB962C8B-B14F-4D97-AF65-F5344CB8AC3E}">
        <p14:creationId xmlns:p14="http://schemas.microsoft.com/office/powerpoint/2010/main" val="2684350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Healthcare </a:t>
            </a:r>
            <a:r>
              <a:rPr lang="en-US" sz="3200" dirty="0">
                <a:latin typeface="Times New Roman" panose="02020603050405020304" pitchFamily="18" charset="0"/>
                <a:cs typeface="Times New Roman" panose="02020603050405020304" pitchFamily="18" charset="0"/>
              </a:rPr>
              <a:t>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42</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extLst>
              <p:ext uri="{D42A27DB-BD31-4B8C-83A1-F6EECF244321}">
                <p14:modId xmlns:p14="http://schemas.microsoft.com/office/powerpoint/2010/main" val="3929152671"/>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18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6</a:t>
                      </a:r>
                    </a:p>
                  </a:txBody>
                  <a:tcPr/>
                </a:tc>
                <a:tc>
                  <a:txBody>
                    <a:bodyPr/>
                    <a:lstStyle/>
                    <a:p>
                      <a:r>
                        <a:rPr lang="en-US" dirty="0"/>
                        <a:t>7</a:t>
                      </a:r>
                    </a:p>
                  </a:txBody>
                  <a:tcPr/>
                </a:tc>
                <a:tc>
                  <a:txBody>
                    <a:bodyPr/>
                    <a:lstStyle/>
                    <a:p>
                      <a:r>
                        <a:rPr lang="en-US" dirty="0"/>
                        <a:t>6</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5</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-2.94%</a:t>
                      </a:r>
                    </a:p>
                  </a:txBody>
                  <a:tcPr/>
                </a:tc>
                <a:tc>
                  <a:txBody>
                    <a:bodyPr/>
                    <a:lstStyle/>
                    <a:p>
                      <a:r>
                        <a:rPr lang="en-US" dirty="0"/>
                        <a:t>1.65%</a:t>
                      </a:r>
                    </a:p>
                  </a:txBody>
                  <a:tcPr/>
                </a:tc>
                <a:tc>
                  <a:txBody>
                    <a:bodyPr/>
                    <a:lstStyle/>
                    <a:p>
                      <a:r>
                        <a:rPr lang="en-US" dirty="0"/>
                        <a:t>5.34%</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773545" y="2243756"/>
            <a:ext cx="2673928" cy="1323439"/>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Filtered Investment Portfolio doesn’t have a good performance in all  periods.</a:t>
            </a:r>
            <a:endParaRPr lang="en-US" sz="2000" dirty="0">
              <a:latin typeface="Times New Roman" panose="02020603050405020304" pitchFamily="18" charset="0"/>
              <a:cs typeface="Times New Roman" panose="02020603050405020304" pitchFamily="18" charset="0"/>
            </a:endParaRPr>
          </a:p>
        </p:txBody>
      </p:sp>
      <p:pic>
        <p:nvPicPr>
          <p:cNvPr id="10" name="Picture 9" descr="A graph of stock prices&#10;&#10;Description automatically generated with medium confidence">
            <a:extLst>
              <a:ext uri="{FF2B5EF4-FFF2-40B4-BE49-F238E27FC236}">
                <a16:creationId xmlns:a16="http://schemas.microsoft.com/office/drawing/2014/main" id="{2ED9045F-703F-FAD8-964C-D87AA4237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336" y="0"/>
            <a:ext cx="8096252" cy="4626429"/>
          </a:xfrm>
          <a:prstGeom prst="rect">
            <a:avLst/>
          </a:prstGeom>
        </p:spPr>
      </p:pic>
    </p:spTree>
    <p:extLst>
      <p:ext uri="{BB962C8B-B14F-4D97-AF65-F5344CB8AC3E}">
        <p14:creationId xmlns:p14="http://schemas.microsoft.com/office/powerpoint/2010/main" val="424623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D3A62A-9662-CB58-F74D-936AB0B3BE7E}"/>
              </a:ext>
            </a:extLst>
          </p:cNvPr>
          <p:cNvSpPr>
            <a:spLocks noGrp="1"/>
          </p:cNvSpPr>
          <p:nvPr>
            <p:ph type="sldNum" sz="quarter" idx="12"/>
          </p:nvPr>
        </p:nvSpPr>
        <p:spPr/>
        <p:txBody>
          <a:bodyPr/>
          <a:lstStyle/>
          <a:p>
            <a:fld id="{B5530BF4-7B44-4B4D-9799-7C2B90B3FD94}" type="slidenum">
              <a:rPr lang="en-US" smtClean="0"/>
              <a:t>43</a:t>
            </a:fld>
            <a:endParaRPr lang="en-US"/>
          </a:p>
        </p:txBody>
      </p:sp>
      <p:sp>
        <p:nvSpPr>
          <p:cNvPr id="5" name="标题 1">
            <a:extLst>
              <a:ext uri="{FF2B5EF4-FFF2-40B4-BE49-F238E27FC236}">
                <a16:creationId xmlns:a16="http://schemas.microsoft.com/office/drawing/2014/main" id="{48C49B2B-7E45-DC42-A2D6-682025D81A1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Healthcare </a:t>
            </a:r>
            <a:r>
              <a:rPr lang="en-US" sz="3200" dirty="0">
                <a:latin typeface="Times New Roman" panose="02020603050405020304" pitchFamily="18" charset="0"/>
                <a:cs typeface="Times New Roman" panose="02020603050405020304" pitchFamily="18" charset="0"/>
              </a:rPr>
              <a:t>Sector</a:t>
            </a:r>
          </a:p>
        </p:txBody>
      </p:sp>
      <p:sp>
        <p:nvSpPr>
          <p:cNvPr id="6" name="文本框 10">
            <a:extLst>
              <a:ext uri="{FF2B5EF4-FFF2-40B4-BE49-F238E27FC236}">
                <a16:creationId xmlns:a16="http://schemas.microsoft.com/office/drawing/2014/main" id="{40E713BC-1C20-82BC-057C-5DEC26971B35}"/>
              </a:ext>
            </a:extLst>
          </p:cNvPr>
          <p:cNvSpPr txBox="1"/>
          <p:nvPr/>
        </p:nvSpPr>
        <p:spPr>
          <a:xfrm>
            <a:off x="449740" y="1932742"/>
            <a:ext cx="3386294" cy="313932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 1 year period, the healthcare sector outperformed the market average in June, July, and early August, then matched the market average for the next two months, and subsequently fell below the market average.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a:t>
            </a:r>
            <a:r>
              <a:rPr lang="en-US" altLang="zh-CN" dirty="0">
                <a:latin typeface="Times New Roman" panose="02020603050405020304" pitchFamily="18" charset="0"/>
                <a:cs typeface="Times New Roman" panose="02020603050405020304" pitchFamily="18" charset="0"/>
              </a:rPr>
              <a:t>045</a:t>
            </a:r>
            <a:r>
              <a:rPr lang="en-US" dirty="0">
                <a:latin typeface="Times New Roman" panose="02020603050405020304" pitchFamily="18" charset="0"/>
                <a:cs typeface="Times New Roman" panose="02020603050405020304" pitchFamily="18" charset="0"/>
              </a:rPr>
              <a:t>.</a:t>
            </a:r>
          </a:p>
        </p:txBody>
      </p:sp>
      <p:pic>
        <p:nvPicPr>
          <p:cNvPr id="8" name="Picture 7" descr="A graph of a graph with numbers and lines&#10;&#10;Description automatically generated with medium confidence">
            <a:extLst>
              <a:ext uri="{FF2B5EF4-FFF2-40B4-BE49-F238E27FC236}">
                <a16:creationId xmlns:a16="http://schemas.microsoft.com/office/drawing/2014/main" id="{6D347CDB-159E-8E84-94C3-95DD296AC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0"/>
            <a:ext cx="7772400" cy="6224238"/>
          </a:xfrm>
          <a:prstGeom prst="rect">
            <a:avLst/>
          </a:prstGeom>
        </p:spPr>
      </p:pic>
    </p:spTree>
    <p:extLst>
      <p:ext uri="{BB962C8B-B14F-4D97-AF65-F5344CB8AC3E}">
        <p14:creationId xmlns:p14="http://schemas.microsoft.com/office/powerpoint/2010/main" val="2449645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4481565" cy="1350631"/>
          </a:xfrm>
        </p:spPr>
        <p:txBody>
          <a:bodyPr>
            <a:normAutofit/>
          </a:bodyPr>
          <a:lstStyle/>
          <a:p>
            <a:r>
              <a:rPr lang="en-US" altLang="zh-CN" sz="3200" dirty="0">
                <a:latin typeface="Times New Roman" panose="02020603050405020304" pitchFamily="18" charset="0"/>
                <a:cs typeface="Times New Roman" panose="02020603050405020304" pitchFamily="18" charset="0"/>
              </a:rPr>
              <a:t>Industrial Goods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sz="1800" b="1" i="1" dirty="0">
                <a:solidFill>
                  <a:srgbClr val="0070C0"/>
                </a:solidFill>
                <a:latin typeface="Times New Roman" panose="02020603050405020304" pitchFamily="18" charset="0"/>
                <a:cs typeface="Times New Roman" panose="02020603050405020304" pitchFamily="18" charset="0"/>
              </a:rPr>
              <a:t>85</a:t>
            </a:r>
            <a:r>
              <a:rPr lang="en-US" sz="1800" dirty="0">
                <a:latin typeface="Times New Roman" panose="02020603050405020304" pitchFamily="18" charset="0"/>
                <a:cs typeface="Times New Roman" panose="02020603050405020304" pitchFamily="18" charset="0"/>
              </a:rPr>
              <a:t> stocks in industrial goods sector, </a:t>
            </a:r>
            <a:r>
              <a:rPr lang="en-US" sz="1800" b="1" i="1" dirty="0">
                <a:solidFill>
                  <a:srgbClr val="0070C0"/>
                </a:solidFill>
                <a:latin typeface="Times New Roman" panose="02020603050405020304" pitchFamily="18" charset="0"/>
                <a:cs typeface="Times New Roman" panose="02020603050405020304" pitchFamily="18" charset="0"/>
              </a:rPr>
              <a:t>53</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stocks lack price data in a long period; </a:t>
            </a:r>
            <a:r>
              <a:rPr lang="en-US" sz="1800" i="1"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stocks lack debt data; </a:t>
            </a:r>
            <a:r>
              <a:rPr lang="en-US" sz="1800" i="1" dirty="0">
                <a:latin typeface="Times New Roman" panose="02020603050405020304" pitchFamily="18" charset="0"/>
                <a:cs typeface="Times New Roman" panose="02020603050405020304" pitchFamily="18" charset="0"/>
              </a:rPr>
              <a:t>6</a:t>
            </a:r>
            <a:r>
              <a:rPr lang="en-US" sz="1800" dirty="0">
                <a:latin typeface="Times New Roman" panose="02020603050405020304" pitchFamily="18" charset="0"/>
                <a:cs typeface="Times New Roman" panose="02020603050405020304" pitchFamily="18" charset="0"/>
              </a:rPr>
              <a:t> stocks lack shares data; </a:t>
            </a:r>
            <a:r>
              <a:rPr lang="en-US" sz="1800" i="1"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stocks lack EBITDA data; </a:t>
            </a:r>
            <a:r>
              <a:rPr lang="en-US" sz="1800" i="1" dirty="0">
                <a:latin typeface="Times New Roman" panose="02020603050405020304" pitchFamily="18" charset="0"/>
                <a:cs typeface="Times New Roman" panose="02020603050405020304" pitchFamily="18" charset="0"/>
              </a:rPr>
              <a:t>17</a:t>
            </a:r>
            <a:r>
              <a:rPr lang="en-US" sz="1800" dirty="0">
                <a:latin typeface="Times New Roman" panose="02020603050405020304" pitchFamily="18" charset="0"/>
                <a:cs typeface="Times New Roman" panose="02020603050405020304" pitchFamily="18" charset="0"/>
              </a:rPr>
              <a:t> stocks paid zero dividend; 1 stock lack FCF data.</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44</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508586197"/>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dirty="0"/>
                        <a:t>6.11</a:t>
                      </a:r>
                    </a:p>
                  </a:txBody>
                  <a:tcPr/>
                </a:tc>
                <a:tc>
                  <a:txBody>
                    <a:bodyPr/>
                    <a:lstStyle/>
                    <a:p>
                      <a:r>
                        <a:rPr lang="en-US" dirty="0"/>
                        <a:t>-1.11</a:t>
                      </a:r>
                    </a:p>
                  </a:txBody>
                  <a:tcPr/>
                </a:tc>
                <a:tc>
                  <a:txBody>
                    <a:bodyPr/>
                    <a:lstStyle/>
                    <a:p>
                      <a:r>
                        <a:rPr lang="en-US" dirty="0"/>
                        <a:t>1.94</a:t>
                      </a:r>
                    </a:p>
                  </a:txBody>
                  <a:tcPr/>
                </a:tc>
                <a:tc>
                  <a:txBody>
                    <a:bodyPr/>
                    <a:lstStyle/>
                    <a:p>
                      <a:r>
                        <a:rPr lang="en-US" dirty="0"/>
                        <a:t>1.73</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altLang="zh-CN" dirty="0"/>
                        <a:t>2.69%</a:t>
                      </a:r>
                      <a:endParaRPr lang="en-US" dirty="0"/>
                    </a:p>
                  </a:txBody>
                  <a:tcPr/>
                </a:tc>
                <a:tc>
                  <a:txBody>
                    <a:bodyPr/>
                    <a:lstStyle/>
                    <a:p>
                      <a:r>
                        <a:rPr lang="en-US" dirty="0"/>
                        <a:t>0.00</a:t>
                      </a:r>
                      <a:r>
                        <a:rPr lang="en-US" altLang="zh-CN" dirty="0"/>
                        <a:t>%</a:t>
                      </a:r>
                      <a:endParaRPr lang="en-US" dirty="0"/>
                    </a:p>
                  </a:txBody>
                  <a:tcPr/>
                </a:tc>
                <a:tc>
                  <a:txBody>
                    <a:bodyPr/>
                    <a:lstStyle/>
                    <a:p>
                      <a:r>
                        <a:rPr lang="en-US" dirty="0"/>
                        <a:t>0.</a:t>
                      </a:r>
                      <a:r>
                        <a:rPr lang="en-US" altLang="zh-CN" dirty="0"/>
                        <a:t>87%</a:t>
                      </a:r>
                      <a:endParaRPr lang="en-US" dirty="0"/>
                    </a:p>
                  </a:txBody>
                  <a:tcPr/>
                </a:tc>
                <a:tc>
                  <a:txBody>
                    <a:bodyPr/>
                    <a:lstStyle/>
                    <a:p>
                      <a:r>
                        <a:rPr lang="en-US" dirty="0"/>
                        <a:t>0.</a:t>
                      </a:r>
                      <a:r>
                        <a:rPr lang="en-US" altLang="zh-CN" dirty="0"/>
                        <a:t>79%</a:t>
                      </a:r>
                      <a:endParaRPr lang="en-US" dirty="0"/>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altLang="zh-CN" dirty="0"/>
                        <a:t>19.12%</a:t>
                      </a:r>
                      <a:endParaRPr lang="en-US" dirty="0"/>
                    </a:p>
                  </a:txBody>
                  <a:tcPr/>
                </a:tc>
                <a:tc>
                  <a:txBody>
                    <a:bodyPr/>
                    <a:lstStyle/>
                    <a:p>
                      <a:r>
                        <a:rPr lang="en-US" dirty="0"/>
                        <a:t>-</a:t>
                      </a:r>
                      <a:r>
                        <a:rPr lang="en-US" altLang="zh-CN" dirty="0"/>
                        <a:t>9.30%</a:t>
                      </a:r>
                      <a:endParaRPr lang="en-US" dirty="0"/>
                    </a:p>
                  </a:txBody>
                  <a:tcPr/>
                </a:tc>
                <a:tc>
                  <a:txBody>
                    <a:bodyPr/>
                    <a:lstStyle/>
                    <a:p>
                      <a:r>
                        <a:rPr lang="en-US" altLang="zh-CN" dirty="0"/>
                        <a:t>5.96%</a:t>
                      </a:r>
                      <a:endParaRPr lang="en-US" dirty="0"/>
                    </a:p>
                  </a:txBody>
                  <a:tcPr/>
                </a:tc>
                <a:tc>
                  <a:txBody>
                    <a:bodyPr/>
                    <a:lstStyle/>
                    <a:p>
                      <a:r>
                        <a:rPr lang="en-US" altLang="zh-CN" dirty="0"/>
                        <a:t>4.85%</a:t>
                      </a:r>
                      <a:endParaRPr lang="en-US" dirty="0"/>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altLang="zh-CN" dirty="0"/>
                        <a:t>12.35%</a:t>
                      </a:r>
                      <a:endParaRPr lang="en-US" dirty="0"/>
                    </a:p>
                  </a:txBody>
                  <a:tcPr/>
                </a:tc>
                <a:tc>
                  <a:txBody>
                    <a:bodyPr/>
                    <a:lstStyle/>
                    <a:p>
                      <a:r>
                        <a:rPr lang="en-US" dirty="0"/>
                        <a:t>-</a:t>
                      </a:r>
                      <a:r>
                        <a:rPr lang="en-US" altLang="zh-CN" dirty="0"/>
                        <a:t>8.93%</a:t>
                      </a:r>
                      <a:endParaRPr lang="en-US" dirty="0"/>
                    </a:p>
                  </a:txBody>
                  <a:tcPr/>
                </a:tc>
                <a:tc>
                  <a:txBody>
                    <a:bodyPr/>
                    <a:lstStyle/>
                    <a:p>
                      <a:r>
                        <a:rPr lang="en-US" altLang="zh-CN" dirty="0"/>
                        <a:t>3.40%</a:t>
                      </a:r>
                      <a:endParaRPr lang="en-US" dirty="0"/>
                    </a:p>
                  </a:txBody>
                  <a:tcPr/>
                </a:tc>
                <a:tc>
                  <a:txBody>
                    <a:bodyPr/>
                    <a:lstStyle/>
                    <a:p>
                      <a:r>
                        <a:rPr lang="en-US" altLang="zh-CN" dirty="0"/>
                        <a:t>4.02%</a:t>
                      </a:r>
                      <a:endParaRPr lang="en-US" dirty="0"/>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20</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20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9</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37311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1362070" y="-148190"/>
            <a:ext cx="5340180" cy="1256739"/>
          </a:xfrm>
        </p:spPr>
        <p:txBody>
          <a:bodyPr>
            <a:normAutofit/>
          </a:bodyPr>
          <a:lstStyle/>
          <a:p>
            <a:r>
              <a:rPr lang="en-US" altLang="zh-CN" sz="3200" dirty="0">
                <a:latin typeface="Times New Roman" panose="02020603050405020304" pitchFamily="18" charset="0"/>
                <a:cs typeface="Times New Roman" panose="02020603050405020304" pitchFamily="18" charset="0"/>
              </a:rPr>
              <a:t>Industrial Goods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45</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1016801" y="742534"/>
            <a:ext cx="5508172"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9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2.5</a:t>
            </a:r>
            <a:r>
              <a:rPr lang="en-US" sz="1600" dirty="0">
                <a:latin typeface="Times New Roman" panose="02020603050405020304" pitchFamily="18" charset="0"/>
                <a:cs typeface="Times New Roman" panose="02020603050405020304" pitchFamily="18" charset="0"/>
              </a:rPr>
              <a:t>, compared to all 53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1.11~6.11</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two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2.1%</a:t>
            </a:r>
            <a:r>
              <a:rPr lang="en-US" sz="1600" dirty="0">
                <a:latin typeface="Times New Roman" panose="02020603050405020304" pitchFamily="18" charset="0"/>
                <a:cs typeface="Times New Roman" panose="02020603050405020304" pitchFamily="18" charset="0"/>
              </a:rPr>
              <a:t>, compared to all 53 stocks with a range of </a:t>
            </a:r>
            <a:r>
              <a:rPr lang="en-US" sz="1600" b="1" i="1" dirty="0">
                <a:solidFill>
                  <a:srgbClr val="FF0000"/>
                </a:solidFill>
                <a:latin typeface="Times New Roman" panose="02020603050405020304" pitchFamily="18" charset="0"/>
                <a:cs typeface="Times New Roman" panose="02020603050405020304" pitchFamily="18" charset="0"/>
              </a:rPr>
              <a:t>0.0</a:t>
            </a:r>
            <a:r>
              <a:rPr lang="en-US" altLang="zh-CN" sz="1600" b="1"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2.69%</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9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4</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14%</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9.3%</a:t>
            </a:r>
            <a:r>
              <a:rPr lang="en-US" sz="1600" b="1" i="1" dirty="0">
                <a:solidFill>
                  <a:srgbClr val="FF0000"/>
                </a:solidFill>
                <a:latin typeface="Times New Roman" panose="02020603050405020304" pitchFamily="18" charset="0"/>
                <a:cs typeface="Times New Roman" panose="02020603050405020304" pitchFamily="18" charset="0"/>
              </a:rPr>
              <a:t>~19.12%</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9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4%</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20%</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-8.93%~12.35%</a:t>
            </a: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pic>
        <p:nvPicPr>
          <p:cNvPr id="8" name="Picture 7" descr="A graph with red dots&#10;&#10;Description automatically generated">
            <a:extLst>
              <a:ext uri="{FF2B5EF4-FFF2-40B4-BE49-F238E27FC236}">
                <a16:creationId xmlns:a16="http://schemas.microsoft.com/office/drawing/2014/main" id="{A17574CC-C2FC-F179-9D00-6389AD055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250" y="69300"/>
            <a:ext cx="4827155" cy="3359700"/>
          </a:xfrm>
          <a:prstGeom prst="rect">
            <a:avLst/>
          </a:prstGeom>
        </p:spPr>
      </p:pic>
      <p:pic>
        <p:nvPicPr>
          <p:cNvPr id="10" name="Picture 9" descr="A graph with blue dots&#10;&#10;Description automatically generated">
            <a:extLst>
              <a:ext uri="{FF2B5EF4-FFF2-40B4-BE49-F238E27FC236}">
                <a16:creationId xmlns:a16="http://schemas.microsoft.com/office/drawing/2014/main" id="{489B0F2F-1702-BF83-EB80-5D42E2E29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801" y="3336693"/>
            <a:ext cx="4978400" cy="3521307"/>
          </a:xfrm>
          <a:prstGeom prst="rect">
            <a:avLst/>
          </a:prstGeom>
        </p:spPr>
      </p:pic>
      <p:pic>
        <p:nvPicPr>
          <p:cNvPr id="12" name="Picture 11" descr="A graph with green dots&#10;&#10;Description automatically generated">
            <a:extLst>
              <a:ext uri="{FF2B5EF4-FFF2-40B4-BE49-F238E27FC236}">
                <a16:creationId xmlns:a16="http://schemas.microsoft.com/office/drawing/2014/main" id="{37A32B83-7BA6-7CEA-BE2F-447A8A97C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250" y="3484175"/>
            <a:ext cx="4769891" cy="3373825"/>
          </a:xfrm>
          <a:prstGeom prst="rect">
            <a:avLst/>
          </a:prstGeom>
        </p:spPr>
      </p:pic>
    </p:spTree>
    <p:extLst>
      <p:ext uri="{BB962C8B-B14F-4D97-AF65-F5344CB8AC3E}">
        <p14:creationId xmlns:p14="http://schemas.microsoft.com/office/powerpoint/2010/main" val="745240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Industrial Goods </a:t>
            </a:r>
            <a:r>
              <a:rPr lang="en-US" sz="3200" dirty="0">
                <a:latin typeface="Times New Roman" panose="02020603050405020304" pitchFamily="18" charset="0"/>
                <a:cs typeface="Times New Roman" panose="02020603050405020304" pitchFamily="18" charset="0"/>
              </a:rPr>
              <a:t>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46</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extLst>
              <p:ext uri="{D42A27DB-BD31-4B8C-83A1-F6EECF244321}">
                <p14:modId xmlns:p14="http://schemas.microsoft.com/office/powerpoint/2010/main" val="3077454008"/>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9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3</a:t>
                      </a:r>
                    </a:p>
                  </a:txBody>
                  <a:tcPr/>
                </a:tc>
                <a:tc>
                  <a:txBody>
                    <a:bodyPr/>
                    <a:lstStyle/>
                    <a:p>
                      <a:r>
                        <a:rPr lang="en-US" dirty="0"/>
                        <a:t>6</a:t>
                      </a:r>
                    </a:p>
                  </a:txBody>
                  <a:tcPr/>
                </a:tc>
                <a:tc>
                  <a:txBody>
                    <a:bodyPr/>
                    <a:lstStyle/>
                    <a:p>
                      <a:r>
                        <a:rPr lang="en-US" dirty="0"/>
                        <a:t>8</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3</a:t>
                      </a:r>
                    </a:p>
                  </a:txBody>
                  <a:tcPr/>
                </a:tc>
                <a:tc>
                  <a:txBody>
                    <a:bodyPr/>
                    <a:lstStyle/>
                    <a:p>
                      <a:r>
                        <a:rPr lang="en-US" dirty="0"/>
                        <a:t>3</a:t>
                      </a:r>
                    </a:p>
                  </a:txBody>
                  <a:tcPr/>
                </a:tc>
                <a:tc>
                  <a:txBody>
                    <a:bodyPr/>
                    <a:lstStyle/>
                    <a:p>
                      <a:r>
                        <a:rPr lang="en-US" dirty="0"/>
                        <a:t>8</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0.11%</a:t>
                      </a:r>
                    </a:p>
                  </a:txBody>
                  <a:tcPr/>
                </a:tc>
                <a:tc>
                  <a:txBody>
                    <a:bodyPr/>
                    <a:lstStyle/>
                    <a:p>
                      <a:r>
                        <a:rPr lang="en-US" dirty="0"/>
                        <a:t>12.23%</a:t>
                      </a:r>
                    </a:p>
                  </a:txBody>
                  <a:tcPr/>
                </a:tc>
                <a:tc>
                  <a:txBody>
                    <a:bodyPr/>
                    <a:lstStyle/>
                    <a:p>
                      <a:r>
                        <a:rPr lang="en-US" dirty="0"/>
                        <a:t>50.53%</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773545" y="2243756"/>
            <a:ext cx="2673928" cy="1938992"/>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portfolio performs under average in 60-day period, while its performance in long-term, however, is significantly good.</a:t>
            </a:r>
          </a:p>
        </p:txBody>
      </p:sp>
      <p:pic>
        <p:nvPicPr>
          <p:cNvPr id="6" name="Picture 5" descr="A graph with different colored squares&#10;&#10;Description automatically generated">
            <a:extLst>
              <a:ext uri="{FF2B5EF4-FFF2-40B4-BE49-F238E27FC236}">
                <a16:creationId xmlns:a16="http://schemas.microsoft.com/office/drawing/2014/main" id="{3DDE789F-8D3D-2A6F-B67F-58BF69514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9050" y="23070"/>
            <a:ext cx="7772400" cy="4441371"/>
          </a:xfrm>
          <a:prstGeom prst="rect">
            <a:avLst/>
          </a:prstGeom>
        </p:spPr>
      </p:pic>
    </p:spTree>
    <p:extLst>
      <p:ext uri="{BB962C8B-B14F-4D97-AF65-F5344CB8AC3E}">
        <p14:creationId xmlns:p14="http://schemas.microsoft.com/office/powerpoint/2010/main" val="1452425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F25700-9CDE-B1D8-D362-83856987CF2C}"/>
              </a:ext>
            </a:extLst>
          </p:cNvPr>
          <p:cNvSpPr>
            <a:spLocks noGrp="1"/>
          </p:cNvSpPr>
          <p:nvPr>
            <p:ph type="sldNum" sz="quarter" idx="12"/>
          </p:nvPr>
        </p:nvSpPr>
        <p:spPr/>
        <p:txBody>
          <a:bodyPr/>
          <a:lstStyle/>
          <a:p>
            <a:fld id="{B5530BF4-7B44-4B4D-9799-7C2B90B3FD94}" type="slidenum">
              <a:rPr lang="en-US" smtClean="0"/>
              <a:t>47</a:t>
            </a:fld>
            <a:endParaRPr lang="en-US"/>
          </a:p>
        </p:txBody>
      </p:sp>
      <p:sp>
        <p:nvSpPr>
          <p:cNvPr id="5" name="标题 1">
            <a:extLst>
              <a:ext uri="{FF2B5EF4-FFF2-40B4-BE49-F238E27FC236}">
                <a16:creationId xmlns:a16="http://schemas.microsoft.com/office/drawing/2014/main" id="{6C95A489-DCE3-1DA5-901D-8657A94CD25A}"/>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Industrial Goods </a:t>
            </a:r>
            <a:r>
              <a:rPr lang="en-US" sz="3200" dirty="0">
                <a:latin typeface="Times New Roman" panose="02020603050405020304" pitchFamily="18" charset="0"/>
                <a:cs typeface="Times New Roman" panose="02020603050405020304" pitchFamily="18" charset="0"/>
              </a:rPr>
              <a:t>Sector</a:t>
            </a:r>
          </a:p>
        </p:txBody>
      </p:sp>
      <p:sp>
        <p:nvSpPr>
          <p:cNvPr id="6" name="文本框 10">
            <a:extLst>
              <a:ext uri="{FF2B5EF4-FFF2-40B4-BE49-F238E27FC236}">
                <a16:creationId xmlns:a16="http://schemas.microsoft.com/office/drawing/2014/main" id="{A5ED49D3-F442-D9A1-843E-3FE1AECA600B}"/>
              </a:ext>
            </a:extLst>
          </p:cNvPr>
          <p:cNvSpPr txBox="1"/>
          <p:nvPr/>
        </p:nvSpPr>
        <p:spPr>
          <a:xfrm>
            <a:off x="458976" y="2089760"/>
            <a:ext cx="33862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CN" dirty="0">
                <a:latin typeface="Times New Roman" panose="02020603050405020304" pitchFamily="18" charset="0"/>
                <a:cs typeface="Times New Roman" panose="02020603050405020304" pitchFamily="18" charset="0"/>
              </a:rPr>
              <a:t>industrial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goods</a:t>
            </a:r>
            <a:r>
              <a:rPr lang="en-US" dirty="0">
                <a:latin typeface="Times New Roman" panose="02020603050405020304" pitchFamily="18" charset="0"/>
                <a:cs typeface="Times New Roman" panose="02020603050405020304" pitchFamily="18" charset="0"/>
              </a:rPr>
              <a:t> sector outperformed the market average for the 1-year period, except for October-November when it fell slightly below the market average.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a:t>
            </a:r>
            <a:r>
              <a:rPr lang="en-US" altLang="zh-CN" dirty="0">
                <a:latin typeface="Times New Roman" panose="02020603050405020304" pitchFamily="18" charset="0"/>
                <a:cs typeface="Times New Roman" panose="02020603050405020304" pitchFamily="18" charset="0"/>
              </a:rPr>
              <a:t>183</a:t>
            </a:r>
            <a:r>
              <a:rPr lang="en-US" dirty="0">
                <a:latin typeface="Times New Roman" panose="02020603050405020304" pitchFamily="18" charset="0"/>
                <a:cs typeface="Times New Roman" panose="02020603050405020304" pitchFamily="18" charset="0"/>
              </a:rPr>
              <a:t>.</a:t>
            </a:r>
          </a:p>
        </p:txBody>
      </p:sp>
      <p:pic>
        <p:nvPicPr>
          <p:cNvPr id="8" name="Picture 7" descr="A graph of a chart&#10;&#10;Description automatically generated with medium confidence">
            <a:extLst>
              <a:ext uri="{FF2B5EF4-FFF2-40B4-BE49-F238E27FC236}">
                <a16:creationId xmlns:a16="http://schemas.microsoft.com/office/drawing/2014/main" id="{054821FF-FFD5-6E37-4FB8-AF47CFA76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4" y="0"/>
            <a:ext cx="7772400" cy="6258158"/>
          </a:xfrm>
          <a:prstGeom prst="rect">
            <a:avLst/>
          </a:prstGeom>
        </p:spPr>
      </p:pic>
    </p:spTree>
    <p:extLst>
      <p:ext uri="{BB962C8B-B14F-4D97-AF65-F5344CB8AC3E}">
        <p14:creationId xmlns:p14="http://schemas.microsoft.com/office/powerpoint/2010/main" val="3527806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4481565" cy="1350631"/>
          </a:xfrm>
        </p:spPr>
        <p:txBody>
          <a:bodyPr>
            <a:normAutofit/>
          </a:bodyPr>
          <a:lstStyle/>
          <a:p>
            <a:r>
              <a:rPr lang="en-US" altLang="zh-CN" sz="3200" dirty="0">
                <a:latin typeface="Times New Roman" panose="02020603050405020304" pitchFamily="18" charset="0"/>
                <a:cs typeface="Times New Roman" panose="02020603050405020304" pitchFamily="18" charset="0"/>
              </a:rPr>
              <a:t>Industrials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sz="1800" b="1" i="1" dirty="0">
                <a:solidFill>
                  <a:srgbClr val="0070C0"/>
                </a:solidFill>
                <a:latin typeface="Times New Roman" panose="02020603050405020304" pitchFamily="18" charset="0"/>
                <a:cs typeface="Times New Roman" panose="02020603050405020304" pitchFamily="18" charset="0"/>
              </a:rPr>
              <a:t>720</a:t>
            </a:r>
            <a:r>
              <a:rPr lang="en-US" sz="1800" dirty="0">
                <a:latin typeface="Times New Roman" panose="02020603050405020304" pitchFamily="18" charset="0"/>
                <a:cs typeface="Times New Roman" panose="02020603050405020304" pitchFamily="18" charset="0"/>
              </a:rPr>
              <a:t> stocks in industrials sector, </a:t>
            </a:r>
            <a:r>
              <a:rPr lang="en-US" sz="1800" b="1" i="1" dirty="0">
                <a:solidFill>
                  <a:srgbClr val="0070C0"/>
                </a:solidFill>
                <a:latin typeface="Times New Roman" panose="02020603050405020304" pitchFamily="18" charset="0"/>
                <a:cs typeface="Times New Roman" panose="02020603050405020304" pitchFamily="18" charset="0"/>
              </a:rPr>
              <a:t>441</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15</a:t>
            </a:r>
            <a:r>
              <a:rPr lang="en-US" altLang="zh-CN" sz="1800" dirty="0">
                <a:latin typeface="Times New Roman" panose="02020603050405020304" pitchFamily="18" charset="0"/>
                <a:cs typeface="Times New Roman" panose="02020603050405020304" pitchFamily="18" charset="0"/>
              </a:rPr>
              <a:t> stocks </a:t>
            </a:r>
            <a:r>
              <a:rPr lang="en-US" sz="1800" dirty="0">
                <a:latin typeface="Times New Roman" panose="02020603050405020304" pitchFamily="18" charset="0"/>
                <a:cs typeface="Times New Roman" panose="02020603050405020304" pitchFamily="18" charset="0"/>
              </a:rPr>
              <a:t>lack EPS data; </a:t>
            </a:r>
            <a:r>
              <a:rPr lang="en-US" sz="1800" i="1" dirty="0">
                <a:latin typeface="Times New Roman" panose="02020603050405020304" pitchFamily="18" charset="0"/>
                <a:cs typeface="Times New Roman" panose="02020603050405020304" pitchFamily="18" charset="0"/>
              </a:rPr>
              <a:t>10 </a:t>
            </a:r>
            <a:r>
              <a:rPr lang="en-US" sz="1800" dirty="0">
                <a:latin typeface="Times New Roman" panose="02020603050405020304" pitchFamily="18" charset="0"/>
                <a:cs typeface="Times New Roman" panose="02020603050405020304" pitchFamily="18" charset="0"/>
              </a:rPr>
              <a:t>stocks lack price data in a long period; </a:t>
            </a:r>
            <a:r>
              <a:rPr lang="en-US" sz="1800" i="1" dirty="0">
                <a:latin typeface="Times New Roman" panose="02020603050405020304" pitchFamily="18" charset="0"/>
                <a:cs typeface="Times New Roman" panose="02020603050405020304" pitchFamily="18" charset="0"/>
              </a:rPr>
              <a:t>56</a:t>
            </a:r>
            <a:r>
              <a:rPr lang="en-US" sz="1800" dirty="0">
                <a:latin typeface="Times New Roman" panose="02020603050405020304" pitchFamily="18" charset="0"/>
                <a:cs typeface="Times New Roman" panose="02020603050405020304" pitchFamily="18" charset="0"/>
              </a:rPr>
              <a:t> stocks lack debt data; </a:t>
            </a:r>
            <a:r>
              <a:rPr lang="en-US" sz="1800" i="1" dirty="0">
                <a:latin typeface="Times New Roman" panose="02020603050405020304" pitchFamily="18" charset="0"/>
                <a:cs typeface="Times New Roman" panose="02020603050405020304" pitchFamily="18" charset="0"/>
              </a:rPr>
              <a:t>42</a:t>
            </a:r>
            <a:r>
              <a:rPr lang="en-US" sz="1800" dirty="0">
                <a:latin typeface="Times New Roman" panose="02020603050405020304" pitchFamily="18" charset="0"/>
                <a:cs typeface="Times New Roman" panose="02020603050405020304" pitchFamily="18" charset="0"/>
              </a:rPr>
              <a:t> stocks lack shares data; </a:t>
            </a:r>
            <a:r>
              <a:rPr lang="en-US" sz="1800" i="1" dirty="0">
                <a:latin typeface="Times New Roman" panose="02020603050405020304" pitchFamily="18" charset="0"/>
                <a:cs typeface="Times New Roman" panose="02020603050405020304" pitchFamily="18" charset="0"/>
              </a:rPr>
              <a:t>20</a:t>
            </a:r>
            <a:r>
              <a:rPr lang="en-US" sz="1800" dirty="0">
                <a:latin typeface="Times New Roman" panose="02020603050405020304" pitchFamily="18" charset="0"/>
                <a:cs typeface="Times New Roman" panose="02020603050405020304" pitchFamily="18" charset="0"/>
              </a:rPr>
              <a:t> stocks lack EBITDA data; </a:t>
            </a:r>
            <a:r>
              <a:rPr lang="en-US" sz="1800" i="1" dirty="0">
                <a:latin typeface="Times New Roman" panose="02020603050405020304" pitchFamily="18" charset="0"/>
                <a:cs typeface="Times New Roman" panose="02020603050405020304" pitchFamily="18" charset="0"/>
              </a:rPr>
              <a:t>133</a:t>
            </a:r>
            <a:r>
              <a:rPr lang="en-US" sz="1800" dirty="0">
                <a:latin typeface="Times New Roman" panose="02020603050405020304" pitchFamily="18" charset="0"/>
                <a:cs typeface="Times New Roman" panose="02020603050405020304" pitchFamily="18" charset="0"/>
              </a:rPr>
              <a:t> stocks paid zero dividend; </a:t>
            </a:r>
            <a:r>
              <a:rPr lang="en-US" sz="1800" i="1"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stocks lack FCF data.</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48</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2175027746"/>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dirty="0"/>
                        <a:t>7.12</a:t>
                      </a:r>
                    </a:p>
                  </a:txBody>
                  <a:tcPr/>
                </a:tc>
                <a:tc>
                  <a:txBody>
                    <a:bodyPr/>
                    <a:lstStyle/>
                    <a:p>
                      <a:r>
                        <a:rPr lang="en-US" dirty="0"/>
                        <a:t>-3.06</a:t>
                      </a:r>
                    </a:p>
                  </a:txBody>
                  <a:tcPr/>
                </a:tc>
                <a:tc>
                  <a:txBody>
                    <a:bodyPr/>
                    <a:lstStyle/>
                    <a:p>
                      <a:r>
                        <a:rPr lang="en-US" dirty="0"/>
                        <a:t>1.94</a:t>
                      </a:r>
                    </a:p>
                  </a:txBody>
                  <a:tcPr/>
                </a:tc>
                <a:tc>
                  <a:txBody>
                    <a:bodyPr/>
                    <a:lstStyle/>
                    <a:p>
                      <a:r>
                        <a:rPr lang="en-US" dirty="0"/>
                        <a:t>1.75</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dirty="0"/>
                        <a:t>8.73%</a:t>
                      </a:r>
                    </a:p>
                  </a:txBody>
                  <a:tcPr/>
                </a:tc>
                <a:tc>
                  <a:txBody>
                    <a:bodyPr/>
                    <a:lstStyle/>
                    <a:p>
                      <a:r>
                        <a:rPr lang="en-US" dirty="0"/>
                        <a:t>0.00%</a:t>
                      </a:r>
                    </a:p>
                  </a:txBody>
                  <a:tcPr/>
                </a:tc>
                <a:tc>
                  <a:txBody>
                    <a:bodyPr/>
                    <a:lstStyle/>
                    <a:p>
                      <a:r>
                        <a:rPr lang="en-US" dirty="0"/>
                        <a:t>1.72%</a:t>
                      </a:r>
                    </a:p>
                  </a:txBody>
                  <a:tcPr/>
                </a:tc>
                <a:tc>
                  <a:txBody>
                    <a:bodyPr/>
                    <a:lstStyle/>
                    <a:p>
                      <a:r>
                        <a:rPr lang="en-US" dirty="0"/>
                        <a:t>1.17%</a:t>
                      </a:r>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dirty="0"/>
                        <a:t>13.10%</a:t>
                      </a:r>
                    </a:p>
                  </a:txBody>
                  <a:tcPr/>
                </a:tc>
                <a:tc>
                  <a:txBody>
                    <a:bodyPr/>
                    <a:lstStyle/>
                    <a:p>
                      <a:r>
                        <a:rPr lang="en-US" dirty="0"/>
                        <a:t>-3.86%</a:t>
                      </a:r>
                    </a:p>
                  </a:txBody>
                  <a:tcPr/>
                </a:tc>
                <a:tc>
                  <a:txBody>
                    <a:bodyPr/>
                    <a:lstStyle/>
                    <a:p>
                      <a:r>
                        <a:rPr lang="en-US" dirty="0"/>
                        <a:t>4.79%</a:t>
                      </a:r>
                    </a:p>
                  </a:txBody>
                  <a:tcPr/>
                </a:tc>
                <a:tc>
                  <a:txBody>
                    <a:bodyPr/>
                    <a:lstStyle/>
                    <a:p>
                      <a:r>
                        <a:rPr lang="en-US" dirty="0"/>
                        <a:t>4.52%</a:t>
                      </a:r>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dirty="0"/>
                        <a:t>17.34%</a:t>
                      </a:r>
                    </a:p>
                  </a:txBody>
                  <a:tcPr/>
                </a:tc>
                <a:tc>
                  <a:txBody>
                    <a:bodyPr/>
                    <a:lstStyle/>
                    <a:p>
                      <a:r>
                        <a:rPr lang="en-US" dirty="0"/>
                        <a:t>-10.34%</a:t>
                      </a:r>
                    </a:p>
                  </a:txBody>
                  <a:tcPr/>
                </a:tc>
                <a:tc>
                  <a:txBody>
                    <a:bodyPr/>
                    <a:lstStyle/>
                    <a:p>
                      <a:r>
                        <a:rPr lang="en-US" dirty="0"/>
                        <a:t>4.03%</a:t>
                      </a:r>
                    </a:p>
                  </a:txBody>
                  <a:tcPr/>
                </a:tc>
                <a:tc>
                  <a:txBody>
                    <a:bodyPr/>
                    <a:lstStyle/>
                    <a:p>
                      <a:r>
                        <a:rPr lang="en-US" dirty="0"/>
                        <a:t>3.87%</a:t>
                      </a:r>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18</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150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20</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59895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936808" y="0"/>
            <a:ext cx="5340180" cy="1256739"/>
          </a:xfrm>
        </p:spPr>
        <p:txBody>
          <a:bodyPr>
            <a:normAutofit/>
          </a:bodyPr>
          <a:lstStyle/>
          <a:p>
            <a:r>
              <a:rPr lang="en-US" altLang="zh-CN" sz="3200" dirty="0">
                <a:latin typeface="Times New Roman" panose="02020603050405020304" pitchFamily="18" charset="0"/>
                <a:cs typeface="Times New Roman" panose="02020603050405020304" pitchFamily="18" charset="0"/>
              </a:rPr>
              <a:t>Industrials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49</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784810" y="831927"/>
            <a:ext cx="5456256"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2.6</a:t>
            </a:r>
            <a:r>
              <a:rPr lang="en-US" sz="1600" dirty="0">
                <a:latin typeface="Times New Roman" panose="02020603050405020304" pitchFamily="18" charset="0"/>
                <a:cs typeface="Times New Roman" panose="02020603050405020304" pitchFamily="18" charset="0"/>
              </a:rPr>
              <a:t>, compared to all 441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3.06~7.12</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137%</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20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4%</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51%</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-3.86%~13.10%</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20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6%</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132%</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-10.34%~17.34%</a:t>
            </a: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pic>
        <p:nvPicPr>
          <p:cNvPr id="6" name="Picture 5" descr="A chart with red dots&#10;&#10;Description automatically generated">
            <a:extLst>
              <a:ext uri="{FF2B5EF4-FFF2-40B4-BE49-F238E27FC236}">
                <a16:creationId xmlns:a16="http://schemas.microsoft.com/office/drawing/2014/main" id="{6D8AEF0E-FED3-ED2D-6D8D-C3CCDB7EB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045" y="1"/>
            <a:ext cx="4881419" cy="3415684"/>
          </a:xfrm>
          <a:prstGeom prst="rect">
            <a:avLst/>
          </a:prstGeom>
        </p:spPr>
      </p:pic>
      <p:pic>
        <p:nvPicPr>
          <p:cNvPr id="10" name="Picture 9" descr="A graph with blue dots&#10;&#10;Description automatically generated">
            <a:extLst>
              <a:ext uri="{FF2B5EF4-FFF2-40B4-BE49-F238E27FC236}">
                <a16:creationId xmlns:a16="http://schemas.microsoft.com/office/drawing/2014/main" id="{7C3736D5-49A1-B8A7-FABF-4A98F994B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86" y="3386472"/>
            <a:ext cx="4881420" cy="3471527"/>
          </a:xfrm>
          <a:prstGeom prst="rect">
            <a:avLst/>
          </a:prstGeom>
        </p:spPr>
      </p:pic>
      <p:pic>
        <p:nvPicPr>
          <p:cNvPr id="12" name="Picture 11" descr="A chart with green dots&#10;&#10;Description automatically generated">
            <a:extLst>
              <a:ext uri="{FF2B5EF4-FFF2-40B4-BE49-F238E27FC236}">
                <a16:creationId xmlns:a16="http://schemas.microsoft.com/office/drawing/2014/main" id="{4B599C7D-12C3-6CF2-50FF-CE93947F34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123" y="3386473"/>
            <a:ext cx="4954574" cy="3471527"/>
          </a:xfrm>
          <a:prstGeom prst="rect">
            <a:avLst/>
          </a:prstGeom>
        </p:spPr>
      </p:pic>
    </p:spTree>
    <p:extLst>
      <p:ext uri="{BB962C8B-B14F-4D97-AF65-F5344CB8AC3E}">
        <p14:creationId xmlns:p14="http://schemas.microsoft.com/office/powerpoint/2010/main" val="1065903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8C6F5E-FF61-4F91-B8E8-96C84D5F6D8F}"/>
              </a:ext>
            </a:extLst>
          </p:cNvPr>
          <p:cNvSpPr>
            <a:spLocks noGrp="1"/>
          </p:cNvSpPr>
          <p:nvPr>
            <p:ph type="sldNum" sz="quarter" idx="12"/>
          </p:nvPr>
        </p:nvSpPr>
        <p:spPr/>
        <p:txBody>
          <a:bodyPr/>
          <a:lstStyle/>
          <a:p>
            <a:fld id="{B5530BF4-7B44-4B4D-9799-7C2B90B3FD94}" type="slidenum">
              <a:rPr lang="en-US" smtClean="0"/>
              <a:t>5</a:t>
            </a:fld>
            <a:endParaRPr lang="en-US"/>
          </a:p>
        </p:txBody>
      </p:sp>
      <p:sp>
        <p:nvSpPr>
          <p:cNvPr id="6" name="TextBox 5">
            <a:extLst>
              <a:ext uri="{FF2B5EF4-FFF2-40B4-BE49-F238E27FC236}">
                <a16:creationId xmlns:a16="http://schemas.microsoft.com/office/drawing/2014/main" id="{B09609D8-911E-4F84-81CD-E533202D3C7C}"/>
              </a:ext>
            </a:extLst>
          </p:cNvPr>
          <p:cNvSpPr txBox="1"/>
          <p:nvPr/>
        </p:nvSpPr>
        <p:spPr>
          <a:xfrm>
            <a:off x="280934" y="2935404"/>
            <a:ext cx="377146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Consumer Goods SD: </a:t>
            </a:r>
            <a:r>
              <a:rPr lang="en-CN" sz="1200" b="0" i="0" dirty="0">
                <a:effectLst/>
                <a:latin typeface="Times New Roman" panose="02020603050405020304" pitchFamily="18" charset="0"/>
                <a:cs typeface="Times New Roman" panose="02020603050405020304" pitchFamily="18" charset="0"/>
              </a:rPr>
              <a:t>0.02</a:t>
            </a:r>
            <a:r>
              <a:rPr lang="en-US" altLang="zh-CN" sz="1200" b="0" i="0" dirty="0">
                <a:effectLst/>
                <a:latin typeface="Times New Roman" panose="02020603050405020304" pitchFamily="18" charset="0"/>
                <a:cs typeface="Times New Roman" panose="02020603050405020304" pitchFamily="18" charset="0"/>
              </a:rPr>
              <a:t>8</a:t>
            </a:r>
            <a:r>
              <a:rPr lang="en-CN" sz="1200" b="0" i="0" dirty="0">
                <a:effectLst/>
                <a:latin typeface="Times New Roman" panose="02020603050405020304" pitchFamily="18" charset="0"/>
                <a:cs typeface="Times New Roman" panose="02020603050405020304" pitchFamily="18" charset="0"/>
              </a:rPr>
              <a:t>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12CA96C-2F3F-ED29-44AD-59EDFB9E1759}"/>
              </a:ext>
            </a:extLst>
          </p:cNvPr>
          <p:cNvSpPr txBox="1"/>
          <p:nvPr/>
        </p:nvSpPr>
        <p:spPr>
          <a:xfrm>
            <a:off x="4518510" y="2935404"/>
            <a:ext cx="331350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Financial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Services</a:t>
            </a:r>
            <a:r>
              <a:rPr lang="zh-CN" alt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SD: </a:t>
            </a:r>
            <a:r>
              <a:rPr lang="en-CN" sz="1200" b="0" i="0" dirty="0">
                <a:effectLst/>
                <a:latin typeface="Times New Roman" panose="02020603050405020304" pitchFamily="18" charset="0"/>
                <a:cs typeface="Times New Roman" panose="02020603050405020304" pitchFamily="18" charset="0"/>
              </a:rPr>
              <a:t>0.10</a:t>
            </a:r>
            <a:r>
              <a:rPr lang="en-US" altLang="zh-CN" sz="1200" b="0" i="0" dirty="0">
                <a:effectLst/>
                <a:latin typeface="Times New Roman" panose="02020603050405020304" pitchFamily="18" charset="0"/>
                <a:cs typeface="Times New Roman" panose="02020603050405020304" pitchFamily="18" charset="0"/>
              </a:rPr>
              <a:t>5</a:t>
            </a:r>
            <a:r>
              <a:rPr lang="en-CN" sz="1200" b="0" i="0" dirty="0">
                <a:effectLst/>
                <a:latin typeface="Times New Roman" panose="02020603050405020304" pitchFamily="18" charset="0"/>
                <a:cs typeface="Times New Roman" panose="02020603050405020304" pitchFamily="18" charset="0"/>
              </a:rPr>
              <a:t>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4A4D84C-AD7C-9D18-D44F-77FBE1541F85}"/>
              </a:ext>
            </a:extLst>
          </p:cNvPr>
          <p:cNvSpPr txBox="1"/>
          <p:nvPr/>
        </p:nvSpPr>
        <p:spPr>
          <a:xfrm>
            <a:off x="8456185" y="2961580"/>
            <a:ext cx="363147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Healthcare SD: </a:t>
            </a:r>
            <a:r>
              <a:rPr lang="en-CN" sz="1200" b="0" i="0" dirty="0">
                <a:effectLst/>
                <a:latin typeface="Times New Roman" panose="02020603050405020304" pitchFamily="18" charset="0"/>
                <a:cs typeface="Times New Roman" panose="02020603050405020304" pitchFamily="18" charset="0"/>
              </a:rPr>
              <a:t>0.04</a:t>
            </a:r>
            <a:r>
              <a:rPr lang="en-US" altLang="zh-CN" sz="1200" dirty="0">
                <a:latin typeface="Times New Roman" panose="02020603050405020304" pitchFamily="18" charset="0"/>
                <a:cs typeface="Times New Roman" panose="02020603050405020304" pitchFamily="18" charset="0"/>
              </a:rPr>
              <a:t>5</a:t>
            </a:r>
            <a:r>
              <a:rPr lang="en-CN" sz="1200" b="0" i="0" dirty="0">
                <a:effectLst/>
                <a:latin typeface="Times New Roman" panose="02020603050405020304" pitchFamily="18" charset="0"/>
                <a:cs typeface="Times New Roman" panose="02020603050405020304" pitchFamily="18" charset="0"/>
              </a:rPr>
              <a:t> </a:t>
            </a:r>
            <a:r>
              <a:rPr lang="zh-CN" altLang="en-US" sz="1200" b="0" i="0" dirty="0">
                <a:effectLst/>
                <a:latin typeface="Times New Roman" panose="02020603050405020304" pitchFamily="18" charset="0"/>
                <a:cs typeface="Times New Roman" panose="02020603050405020304" pitchFamily="18" charset="0"/>
              </a:rPr>
              <a:t>  </a:t>
            </a:r>
            <a:r>
              <a:rPr lang="en-CN" sz="1200" dirty="0">
                <a:latin typeface="Times New Roman" panose="02020603050405020304" pitchFamily="18" charset="0"/>
                <a:cs typeface="Times New Roman" panose="02020603050405020304" pitchFamily="18" charset="0"/>
              </a:rPr>
              <a:t>Market SD:</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46295F6-CDD6-A4E2-94CF-176F55E82E0F}"/>
              </a:ext>
            </a:extLst>
          </p:cNvPr>
          <p:cNvSpPr txBox="1"/>
          <p:nvPr/>
        </p:nvSpPr>
        <p:spPr>
          <a:xfrm>
            <a:off x="122908" y="6494718"/>
            <a:ext cx="3772477"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Industrial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Goods</a:t>
            </a:r>
            <a:r>
              <a:rPr lang="en-US" sz="1200" dirty="0">
                <a:latin typeface="Times New Roman" panose="02020603050405020304" pitchFamily="18" charset="0"/>
                <a:cs typeface="Times New Roman" panose="02020603050405020304" pitchFamily="18" charset="0"/>
              </a:rPr>
              <a:t> SD: </a:t>
            </a:r>
            <a:r>
              <a:rPr lang="en-CN" sz="1200" b="0" i="0" dirty="0">
                <a:effectLst/>
                <a:latin typeface="Times New Roman" panose="02020603050405020304" pitchFamily="18" charset="0"/>
                <a:cs typeface="Times New Roman" panose="02020603050405020304" pitchFamily="18" charset="0"/>
              </a:rPr>
              <a:t>0.18</a:t>
            </a:r>
            <a:r>
              <a:rPr lang="en-US" altLang="zh-CN" sz="1200" b="0" i="0" dirty="0">
                <a:effectLst/>
                <a:latin typeface="Times New Roman" panose="02020603050405020304" pitchFamily="18" charset="0"/>
                <a:cs typeface="Times New Roman" panose="02020603050405020304" pitchFamily="18" charset="0"/>
              </a:rPr>
              <a:t>3</a:t>
            </a:r>
            <a:r>
              <a:rPr lang="zh-CN" altLang="en-US" sz="1200" b="0" i="0" dirty="0">
                <a:effectLst/>
                <a:latin typeface="Times New Roman" panose="02020603050405020304" pitchFamily="18" charset="0"/>
                <a:cs typeface="Times New Roman" panose="02020603050405020304" pitchFamily="18" charset="0"/>
              </a:rPr>
              <a:t> </a:t>
            </a:r>
            <a:r>
              <a:rPr lang="en-CN" sz="1200" b="0" i="0" dirty="0">
                <a:effectLst/>
                <a:latin typeface="Times New Roman" panose="02020603050405020304" pitchFamily="18" charset="0"/>
                <a:cs typeface="Times New Roman" panose="02020603050405020304" pitchFamily="18" charset="0"/>
              </a:rPr>
              <a:t>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743517F-8726-CE1A-7CB3-DDB0A98E46A1}"/>
              </a:ext>
            </a:extLst>
          </p:cNvPr>
          <p:cNvSpPr txBox="1"/>
          <p:nvPr/>
        </p:nvSpPr>
        <p:spPr>
          <a:xfrm>
            <a:off x="4518510" y="6494718"/>
            <a:ext cx="4137867"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Industrials</a:t>
            </a:r>
            <a:r>
              <a:rPr lang="zh-CN" alt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SD: </a:t>
            </a:r>
            <a:r>
              <a:rPr lang="en-CN" sz="1200" b="0" i="0" dirty="0">
                <a:effectLst/>
                <a:latin typeface="Times New Roman" panose="02020603050405020304" pitchFamily="18" charset="0"/>
                <a:cs typeface="Times New Roman" panose="02020603050405020304" pitchFamily="18" charset="0"/>
              </a:rPr>
              <a:t>0.103 </a:t>
            </a:r>
            <a:r>
              <a:rPr lang="zh-CN" altLang="en-US" sz="1200" b="0" i="0" dirty="0">
                <a:effectLst/>
                <a:latin typeface="Times New Roman" panose="02020603050405020304" pitchFamily="18" charset="0"/>
                <a:cs typeface="Times New Roman" panose="02020603050405020304" pitchFamily="18" charset="0"/>
              </a:rPr>
              <a:t>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23DA91D-8443-52CD-667B-496BC2E1E68D}"/>
              </a:ext>
            </a:extLst>
          </p:cNvPr>
          <p:cNvSpPr txBox="1"/>
          <p:nvPr/>
        </p:nvSpPr>
        <p:spPr>
          <a:xfrm>
            <a:off x="8610600" y="6476033"/>
            <a:ext cx="3391305"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Services SD: </a:t>
            </a:r>
            <a:r>
              <a:rPr lang="en-CN" sz="1200" b="0" i="0" dirty="0">
                <a:effectLst/>
                <a:latin typeface="Times New Roman" panose="02020603050405020304" pitchFamily="18" charset="0"/>
                <a:cs typeface="Times New Roman" panose="02020603050405020304" pitchFamily="18" charset="0"/>
              </a:rPr>
              <a:t>0.087</a:t>
            </a:r>
            <a:r>
              <a:rPr lang="zh-CN" altLang="en-US" sz="1200" b="0" i="0" dirty="0">
                <a:effectLst/>
                <a:latin typeface="Times New Roman" panose="02020603050405020304" pitchFamily="18" charset="0"/>
                <a:cs typeface="Times New Roman" panose="02020603050405020304" pitchFamily="18" charset="0"/>
              </a:rPr>
              <a:t>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pic>
        <p:nvPicPr>
          <p:cNvPr id="13" name="Picture 12" descr="A graph of a line graph&#10;&#10;Description automatically generated with medium confidence">
            <a:extLst>
              <a:ext uri="{FF2B5EF4-FFF2-40B4-BE49-F238E27FC236}">
                <a16:creationId xmlns:a16="http://schemas.microsoft.com/office/drawing/2014/main" id="{859AE203-ADCC-2683-0C6D-44544665D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08" y="175704"/>
            <a:ext cx="3929495" cy="2785876"/>
          </a:xfrm>
          <a:prstGeom prst="rect">
            <a:avLst/>
          </a:prstGeom>
        </p:spPr>
      </p:pic>
      <p:pic>
        <p:nvPicPr>
          <p:cNvPr id="15" name="Picture 14" descr="A graph of a line graph&#10;&#10;Description automatically generated with medium confidence">
            <a:extLst>
              <a:ext uri="{FF2B5EF4-FFF2-40B4-BE49-F238E27FC236}">
                <a16:creationId xmlns:a16="http://schemas.microsoft.com/office/drawing/2014/main" id="{C9B43169-AF66-F970-C5C4-A7FC283E3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1666" y="171856"/>
            <a:ext cx="3929495" cy="2789723"/>
          </a:xfrm>
          <a:prstGeom prst="rect">
            <a:avLst/>
          </a:prstGeom>
        </p:spPr>
      </p:pic>
      <p:pic>
        <p:nvPicPr>
          <p:cNvPr id="18" name="Picture 17" descr="A graph of a line graph&#10;&#10;Description automatically generated with medium confidence">
            <a:extLst>
              <a:ext uri="{FF2B5EF4-FFF2-40B4-BE49-F238E27FC236}">
                <a16:creationId xmlns:a16="http://schemas.microsoft.com/office/drawing/2014/main" id="{D6323967-4231-60F2-055C-405491EBE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7" y="3645598"/>
            <a:ext cx="3986839" cy="2830435"/>
          </a:xfrm>
          <a:prstGeom prst="rect">
            <a:avLst/>
          </a:prstGeom>
        </p:spPr>
      </p:pic>
      <p:pic>
        <p:nvPicPr>
          <p:cNvPr id="20" name="Picture 19" descr="A graph of a line graph&#10;&#10;Description automatically generated with medium confidence">
            <a:extLst>
              <a:ext uri="{FF2B5EF4-FFF2-40B4-BE49-F238E27FC236}">
                <a16:creationId xmlns:a16="http://schemas.microsoft.com/office/drawing/2014/main" id="{C1D8D342-E851-EF2A-BBC9-99AB6956AC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646" y="3652918"/>
            <a:ext cx="3986839" cy="2830434"/>
          </a:xfrm>
          <a:prstGeom prst="rect">
            <a:avLst/>
          </a:prstGeom>
        </p:spPr>
      </p:pic>
      <p:pic>
        <p:nvPicPr>
          <p:cNvPr id="22" name="Picture 21" descr="A graph of a line graph&#10;&#10;Description automatically generated with medium confidence">
            <a:extLst>
              <a:ext uri="{FF2B5EF4-FFF2-40B4-BE49-F238E27FC236}">
                <a16:creationId xmlns:a16="http://schemas.microsoft.com/office/drawing/2014/main" id="{BEF1FD5F-34B0-119B-24A9-14D2F590E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5896" y="3652918"/>
            <a:ext cx="3992345" cy="2830434"/>
          </a:xfrm>
          <a:prstGeom prst="rect">
            <a:avLst/>
          </a:prstGeom>
        </p:spPr>
      </p:pic>
      <p:pic>
        <p:nvPicPr>
          <p:cNvPr id="24" name="Picture 23" descr="A graph of a graph showing the return of portfolio&#10;&#10;Description automatically generated">
            <a:extLst>
              <a:ext uri="{FF2B5EF4-FFF2-40B4-BE49-F238E27FC236}">
                <a16:creationId xmlns:a16="http://schemas.microsoft.com/office/drawing/2014/main" id="{76A55EBF-2A26-9263-5959-2AAFF13AE6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7485" y="143852"/>
            <a:ext cx="3974420" cy="2817727"/>
          </a:xfrm>
          <a:prstGeom prst="rect">
            <a:avLst/>
          </a:prstGeom>
        </p:spPr>
      </p:pic>
    </p:spTree>
    <p:extLst>
      <p:ext uri="{BB962C8B-B14F-4D97-AF65-F5344CB8AC3E}">
        <p14:creationId xmlns:p14="http://schemas.microsoft.com/office/powerpoint/2010/main" val="1532745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Industrials </a:t>
            </a:r>
            <a:r>
              <a:rPr lang="en-US" sz="3200" dirty="0">
                <a:latin typeface="Times New Roman" panose="02020603050405020304" pitchFamily="18" charset="0"/>
                <a:cs typeface="Times New Roman" panose="02020603050405020304" pitchFamily="18" charset="0"/>
              </a:rPr>
              <a:t>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50</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extLst>
              <p:ext uri="{D42A27DB-BD31-4B8C-83A1-F6EECF244321}">
                <p14:modId xmlns:p14="http://schemas.microsoft.com/office/powerpoint/2010/main" val="3950393394"/>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20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12</a:t>
                      </a:r>
                    </a:p>
                  </a:txBody>
                  <a:tcPr/>
                </a:tc>
                <a:tc>
                  <a:txBody>
                    <a:bodyPr/>
                    <a:lstStyle/>
                    <a:p>
                      <a:r>
                        <a:rPr lang="en-US" dirty="0"/>
                        <a:t>16</a:t>
                      </a:r>
                    </a:p>
                  </a:txBody>
                  <a:tcPr/>
                </a:tc>
                <a:tc>
                  <a:txBody>
                    <a:bodyPr/>
                    <a:lstStyle/>
                    <a:p>
                      <a:r>
                        <a:rPr lang="en-US" dirty="0"/>
                        <a:t>13</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12</a:t>
                      </a:r>
                    </a:p>
                  </a:txBody>
                  <a:tcPr/>
                </a:tc>
                <a:tc>
                  <a:txBody>
                    <a:bodyPr/>
                    <a:lstStyle/>
                    <a:p>
                      <a:r>
                        <a:rPr lang="en-US" dirty="0"/>
                        <a:t>11</a:t>
                      </a:r>
                    </a:p>
                  </a:txBody>
                  <a:tcPr/>
                </a:tc>
                <a:tc>
                  <a:txBody>
                    <a:bodyPr/>
                    <a:lstStyle/>
                    <a:p>
                      <a:r>
                        <a:rPr lang="en-US" dirty="0"/>
                        <a:t>11</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11.59%</a:t>
                      </a:r>
                    </a:p>
                  </a:txBody>
                  <a:tcPr/>
                </a:tc>
                <a:tc>
                  <a:txBody>
                    <a:bodyPr/>
                    <a:lstStyle/>
                    <a:p>
                      <a:r>
                        <a:rPr lang="en-US" dirty="0"/>
                        <a:t>24.74%</a:t>
                      </a:r>
                    </a:p>
                  </a:txBody>
                  <a:tcPr/>
                </a:tc>
                <a:tc>
                  <a:txBody>
                    <a:bodyPr/>
                    <a:lstStyle/>
                    <a:p>
                      <a:r>
                        <a:rPr lang="en-US" dirty="0"/>
                        <a:t>44.88%</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773545" y="2243756"/>
            <a:ext cx="2673928"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Most Filtered Stocks perform very well in all three periods. </a:t>
            </a:r>
          </a:p>
        </p:txBody>
      </p:sp>
      <p:pic>
        <p:nvPicPr>
          <p:cNvPr id="10" name="Picture 9" descr="A graph of stock prices&#10;&#10;Description automatically generated with medium confidence">
            <a:extLst>
              <a:ext uri="{FF2B5EF4-FFF2-40B4-BE49-F238E27FC236}">
                <a16:creationId xmlns:a16="http://schemas.microsoft.com/office/drawing/2014/main" id="{38976861-B42D-D6E1-67FE-17ACB573F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23070"/>
            <a:ext cx="8218714" cy="4696408"/>
          </a:xfrm>
          <a:prstGeom prst="rect">
            <a:avLst/>
          </a:prstGeom>
        </p:spPr>
      </p:pic>
    </p:spTree>
    <p:extLst>
      <p:ext uri="{BB962C8B-B14F-4D97-AF65-F5344CB8AC3E}">
        <p14:creationId xmlns:p14="http://schemas.microsoft.com/office/powerpoint/2010/main" val="3586270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FD6748-9228-77A7-5B09-870BDB8273A4}"/>
              </a:ext>
            </a:extLst>
          </p:cNvPr>
          <p:cNvSpPr>
            <a:spLocks noGrp="1"/>
          </p:cNvSpPr>
          <p:nvPr>
            <p:ph type="sldNum" sz="quarter" idx="12"/>
          </p:nvPr>
        </p:nvSpPr>
        <p:spPr/>
        <p:txBody>
          <a:bodyPr/>
          <a:lstStyle/>
          <a:p>
            <a:fld id="{B5530BF4-7B44-4B4D-9799-7C2B90B3FD94}" type="slidenum">
              <a:rPr lang="en-US" smtClean="0"/>
              <a:t>51</a:t>
            </a:fld>
            <a:endParaRPr lang="en-US"/>
          </a:p>
        </p:txBody>
      </p:sp>
      <p:pic>
        <p:nvPicPr>
          <p:cNvPr id="6" name="Picture 5" descr="A graph of a graph with numbers and lines&#10;&#10;Description automatically generated with medium confidence">
            <a:extLst>
              <a:ext uri="{FF2B5EF4-FFF2-40B4-BE49-F238E27FC236}">
                <a16:creationId xmlns:a16="http://schemas.microsoft.com/office/drawing/2014/main" id="{1D4595B5-C34A-35BF-0C58-FD992E816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98192"/>
            <a:ext cx="7772400" cy="6258158"/>
          </a:xfrm>
          <a:prstGeom prst="rect">
            <a:avLst/>
          </a:prstGeom>
        </p:spPr>
      </p:pic>
      <p:sp>
        <p:nvSpPr>
          <p:cNvPr id="7" name="标题 1">
            <a:extLst>
              <a:ext uri="{FF2B5EF4-FFF2-40B4-BE49-F238E27FC236}">
                <a16:creationId xmlns:a16="http://schemas.microsoft.com/office/drawing/2014/main" id="{CB0C2C06-80CD-9CB2-1A70-E0291095F94C}"/>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Industrials </a:t>
            </a:r>
            <a:r>
              <a:rPr lang="en-US" sz="3200" dirty="0">
                <a:latin typeface="Times New Roman" panose="02020603050405020304" pitchFamily="18" charset="0"/>
                <a:cs typeface="Times New Roman" panose="02020603050405020304" pitchFamily="18" charset="0"/>
              </a:rPr>
              <a:t>Sector</a:t>
            </a:r>
          </a:p>
        </p:txBody>
      </p:sp>
      <p:sp>
        <p:nvSpPr>
          <p:cNvPr id="8" name="文本框 10">
            <a:extLst>
              <a:ext uri="{FF2B5EF4-FFF2-40B4-BE49-F238E27FC236}">
                <a16:creationId xmlns:a16="http://schemas.microsoft.com/office/drawing/2014/main" id="{7F3B3FE3-AB85-89F9-81BE-544C1AC8CB57}"/>
              </a:ext>
            </a:extLst>
          </p:cNvPr>
          <p:cNvSpPr txBox="1"/>
          <p:nvPr/>
        </p:nvSpPr>
        <p:spPr>
          <a:xfrm>
            <a:off x="458976" y="2089760"/>
            <a:ext cx="33862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CN" dirty="0">
                <a:latin typeface="Times New Roman" panose="02020603050405020304" pitchFamily="18" charset="0"/>
                <a:cs typeface="Times New Roman" panose="02020603050405020304" pitchFamily="18" charset="0"/>
              </a:rPr>
              <a:t>industrials</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sector outperformed the market average for the 1-year period, except for February</a:t>
            </a:r>
            <a:r>
              <a:rPr lang="en-US" altLang="zh-CN" dirty="0">
                <a:latin typeface="Times New Roman" panose="02020603050405020304" pitchFamily="18" charset="0"/>
                <a:cs typeface="Times New Roman" panose="02020603050405020304" pitchFamily="18" charset="0"/>
              </a:rPr>
              <a:t>- March</a:t>
            </a:r>
            <a:r>
              <a:rPr lang="en-US" dirty="0">
                <a:latin typeface="Times New Roman" panose="02020603050405020304" pitchFamily="18" charset="0"/>
                <a:cs typeface="Times New Roman" panose="02020603050405020304" pitchFamily="18" charset="0"/>
              </a:rPr>
              <a:t> when it fell slightly below the market average.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a:t>
            </a:r>
            <a:r>
              <a:rPr lang="en-US" altLang="zh-CN" dirty="0">
                <a:latin typeface="Times New Roman" panose="02020603050405020304" pitchFamily="18" charset="0"/>
                <a:cs typeface="Times New Roman" panose="02020603050405020304" pitchFamily="18" charset="0"/>
              </a:rPr>
              <a:t>103</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74060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4481565" cy="1350631"/>
          </a:xfrm>
        </p:spPr>
        <p:txBody>
          <a:bodyPr>
            <a:normAutofit/>
          </a:bodyPr>
          <a:lstStyle/>
          <a:p>
            <a:r>
              <a:rPr lang="en-US" altLang="zh-CN" sz="3200" dirty="0">
                <a:latin typeface="Times New Roman" panose="02020603050405020304" pitchFamily="18" charset="0"/>
                <a:cs typeface="Times New Roman" panose="02020603050405020304" pitchFamily="18" charset="0"/>
              </a:rPr>
              <a:t>Services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sz="1800" b="1" i="1" dirty="0">
                <a:solidFill>
                  <a:srgbClr val="0070C0"/>
                </a:solidFill>
                <a:latin typeface="Times New Roman" panose="02020603050405020304" pitchFamily="18" charset="0"/>
                <a:cs typeface="Times New Roman" panose="02020603050405020304" pitchFamily="18" charset="0"/>
              </a:rPr>
              <a:t>377</a:t>
            </a:r>
            <a:r>
              <a:rPr lang="en-US" sz="1800" dirty="0">
                <a:latin typeface="Times New Roman" panose="02020603050405020304" pitchFamily="18" charset="0"/>
                <a:cs typeface="Times New Roman" panose="02020603050405020304" pitchFamily="18" charset="0"/>
              </a:rPr>
              <a:t> stocks in services sector, </a:t>
            </a:r>
            <a:r>
              <a:rPr lang="en-US" sz="1800" b="1" i="1" dirty="0">
                <a:solidFill>
                  <a:srgbClr val="0070C0"/>
                </a:solidFill>
                <a:latin typeface="Times New Roman" panose="02020603050405020304" pitchFamily="18" charset="0"/>
                <a:cs typeface="Times New Roman" panose="02020603050405020304" pitchFamily="18" charset="0"/>
              </a:rPr>
              <a:t>220</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11</a:t>
            </a:r>
            <a:r>
              <a:rPr lang="en-US" altLang="zh-CN" sz="1800" dirty="0">
                <a:latin typeface="Times New Roman" panose="02020603050405020304" pitchFamily="18" charset="0"/>
                <a:cs typeface="Times New Roman" panose="02020603050405020304" pitchFamily="18" charset="0"/>
              </a:rPr>
              <a:t> stocks </a:t>
            </a:r>
            <a:r>
              <a:rPr lang="en-US" sz="1800" dirty="0">
                <a:latin typeface="Times New Roman" panose="02020603050405020304" pitchFamily="18" charset="0"/>
                <a:cs typeface="Times New Roman" panose="02020603050405020304" pitchFamily="18" charset="0"/>
              </a:rPr>
              <a:t>lack EPS data; </a:t>
            </a:r>
            <a:r>
              <a:rPr lang="en-US" sz="1800" i="1"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stocks lack price data in a long period; </a:t>
            </a:r>
            <a:r>
              <a:rPr lang="en-US" sz="1800" i="1" dirty="0">
                <a:latin typeface="Times New Roman" panose="02020603050405020304" pitchFamily="18" charset="0"/>
                <a:cs typeface="Times New Roman" panose="02020603050405020304" pitchFamily="18" charset="0"/>
              </a:rPr>
              <a:t>36</a:t>
            </a:r>
            <a:r>
              <a:rPr lang="en-US" sz="1800" dirty="0">
                <a:latin typeface="Times New Roman" panose="02020603050405020304" pitchFamily="18" charset="0"/>
                <a:cs typeface="Times New Roman" panose="02020603050405020304" pitchFamily="18" charset="0"/>
              </a:rPr>
              <a:t> stocks lack debt data; </a:t>
            </a:r>
            <a:r>
              <a:rPr lang="en-US" sz="1800" i="1" dirty="0">
                <a:latin typeface="Times New Roman" panose="02020603050405020304" pitchFamily="18" charset="0"/>
                <a:cs typeface="Times New Roman" panose="02020603050405020304" pitchFamily="18" charset="0"/>
              </a:rPr>
              <a:t>27</a:t>
            </a:r>
            <a:r>
              <a:rPr lang="en-US" sz="1800" dirty="0">
                <a:latin typeface="Times New Roman" panose="02020603050405020304" pitchFamily="18" charset="0"/>
                <a:cs typeface="Times New Roman" panose="02020603050405020304" pitchFamily="18" charset="0"/>
              </a:rPr>
              <a:t> stocks lack shares data; </a:t>
            </a:r>
            <a:r>
              <a:rPr lang="en-US" sz="1800" i="1" dirty="0">
                <a:latin typeface="Times New Roman" panose="02020603050405020304" pitchFamily="18" charset="0"/>
                <a:cs typeface="Times New Roman" panose="02020603050405020304" pitchFamily="18" charset="0"/>
              </a:rPr>
              <a:t>8</a:t>
            </a:r>
            <a:r>
              <a:rPr lang="en-US" sz="1800" dirty="0">
                <a:latin typeface="Times New Roman" panose="02020603050405020304" pitchFamily="18" charset="0"/>
                <a:cs typeface="Times New Roman" panose="02020603050405020304" pitchFamily="18" charset="0"/>
              </a:rPr>
              <a:t> stocks lack EBITDA data; </a:t>
            </a:r>
            <a:r>
              <a:rPr lang="en-US" sz="1800" i="1" dirty="0">
                <a:latin typeface="Times New Roman" panose="02020603050405020304" pitchFamily="18" charset="0"/>
                <a:cs typeface="Times New Roman" panose="02020603050405020304" pitchFamily="18" charset="0"/>
              </a:rPr>
              <a:t>71</a:t>
            </a:r>
            <a:r>
              <a:rPr lang="en-US" sz="1800" dirty="0">
                <a:latin typeface="Times New Roman" panose="02020603050405020304" pitchFamily="18" charset="0"/>
                <a:cs typeface="Times New Roman" panose="02020603050405020304" pitchFamily="18" charset="0"/>
              </a:rPr>
              <a:t> stocks paid zero dividend; </a:t>
            </a:r>
            <a:r>
              <a:rPr lang="en-US" sz="1800" i="1"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stock lack FCF data.</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52</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2263519367"/>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dirty="0"/>
                        <a:t>8.63</a:t>
                      </a:r>
                    </a:p>
                  </a:txBody>
                  <a:tcPr/>
                </a:tc>
                <a:tc>
                  <a:txBody>
                    <a:bodyPr/>
                    <a:lstStyle/>
                    <a:p>
                      <a:r>
                        <a:rPr lang="en-US" dirty="0"/>
                        <a:t>-3.98</a:t>
                      </a:r>
                    </a:p>
                  </a:txBody>
                  <a:tcPr/>
                </a:tc>
                <a:tc>
                  <a:txBody>
                    <a:bodyPr/>
                    <a:lstStyle/>
                    <a:p>
                      <a:r>
                        <a:rPr lang="en-US" dirty="0"/>
                        <a:t>2.30</a:t>
                      </a:r>
                    </a:p>
                  </a:txBody>
                  <a:tcPr/>
                </a:tc>
                <a:tc>
                  <a:txBody>
                    <a:bodyPr/>
                    <a:lstStyle/>
                    <a:p>
                      <a:r>
                        <a:rPr lang="en-US" dirty="0"/>
                        <a:t>1.92</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dirty="0"/>
                        <a:t>10.62%</a:t>
                      </a:r>
                    </a:p>
                  </a:txBody>
                  <a:tcPr/>
                </a:tc>
                <a:tc>
                  <a:txBody>
                    <a:bodyPr/>
                    <a:lstStyle/>
                    <a:p>
                      <a:r>
                        <a:rPr lang="en-US" dirty="0"/>
                        <a:t>0.00%</a:t>
                      </a:r>
                    </a:p>
                  </a:txBody>
                  <a:tcPr/>
                </a:tc>
                <a:tc>
                  <a:txBody>
                    <a:bodyPr/>
                    <a:lstStyle/>
                    <a:p>
                      <a:r>
                        <a:rPr lang="en-US" dirty="0"/>
                        <a:t>2.25%</a:t>
                      </a:r>
                    </a:p>
                  </a:txBody>
                  <a:tcPr/>
                </a:tc>
                <a:tc>
                  <a:txBody>
                    <a:bodyPr/>
                    <a:lstStyle/>
                    <a:p>
                      <a:r>
                        <a:rPr lang="en-US" dirty="0"/>
                        <a:t>1.59%</a:t>
                      </a:r>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dirty="0"/>
                        <a:t>16.14%</a:t>
                      </a:r>
                    </a:p>
                  </a:txBody>
                  <a:tcPr/>
                </a:tc>
                <a:tc>
                  <a:txBody>
                    <a:bodyPr/>
                    <a:lstStyle/>
                    <a:p>
                      <a:r>
                        <a:rPr lang="en-US" dirty="0"/>
                        <a:t>-4.30%</a:t>
                      </a:r>
                    </a:p>
                  </a:txBody>
                  <a:tcPr/>
                </a:tc>
                <a:tc>
                  <a:txBody>
                    <a:bodyPr/>
                    <a:lstStyle/>
                    <a:p>
                      <a:r>
                        <a:rPr lang="en-US" dirty="0"/>
                        <a:t>5.59%</a:t>
                      </a:r>
                    </a:p>
                  </a:txBody>
                  <a:tcPr/>
                </a:tc>
                <a:tc>
                  <a:txBody>
                    <a:bodyPr/>
                    <a:lstStyle/>
                    <a:p>
                      <a:r>
                        <a:rPr lang="en-US" dirty="0"/>
                        <a:t>5.16%</a:t>
                      </a:r>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dirty="0"/>
                        <a:t>22.04%</a:t>
                      </a:r>
                    </a:p>
                  </a:txBody>
                  <a:tcPr/>
                </a:tc>
                <a:tc>
                  <a:txBody>
                    <a:bodyPr/>
                    <a:lstStyle/>
                    <a:p>
                      <a:r>
                        <a:rPr lang="en-US" dirty="0"/>
                        <a:t>-13.10%</a:t>
                      </a:r>
                    </a:p>
                  </a:txBody>
                  <a:tcPr/>
                </a:tc>
                <a:tc>
                  <a:txBody>
                    <a:bodyPr/>
                    <a:lstStyle/>
                    <a:p>
                      <a:r>
                        <a:rPr lang="en-US" dirty="0"/>
                        <a:t>4.18%</a:t>
                      </a:r>
                    </a:p>
                  </a:txBody>
                  <a:tcPr/>
                </a:tc>
                <a:tc>
                  <a:txBody>
                    <a:bodyPr/>
                    <a:lstStyle/>
                    <a:p>
                      <a:r>
                        <a:rPr lang="en-US" dirty="0"/>
                        <a:t>4.54%</a:t>
                      </a:r>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20</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100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14</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68882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610386" y="-235173"/>
            <a:ext cx="5340180" cy="1256739"/>
          </a:xfrm>
        </p:spPr>
        <p:txBody>
          <a:bodyPr>
            <a:normAutofit/>
          </a:bodyPr>
          <a:lstStyle/>
          <a:p>
            <a:r>
              <a:rPr lang="en-US" altLang="zh-CN" sz="3200" dirty="0">
                <a:latin typeface="Times New Roman" panose="02020603050405020304" pitchFamily="18" charset="0"/>
                <a:cs typeface="Times New Roman" panose="02020603050405020304" pitchFamily="18" charset="0"/>
              </a:rPr>
              <a:t>Services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53</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537669" y="715626"/>
            <a:ext cx="5900076"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1.5</a:t>
            </a:r>
            <a:r>
              <a:rPr lang="en-US" sz="1600" dirty="0">
                <a:latin typeface="Times New Roman" panose="02020603050405020304" pitchFamily="18" charset="0"/>
                <a:cs typeface="Times New Roman" panose="02020603050405020304" pitchFamily="18" charset="0"/>
              </a:rPr>
              <a:t>, compared to all 220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3.98~8.63</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40%</a:t>
            </a:r>
            <a:r>
              <a:rPr lang="en-US" sz="1600" dirty="0">
                <a:latin typeface="Times New Roman" panose="02020603050405020304" pitchFamily="18" charset="0"/>
                <a:cs typeface="Times New Roman" panose="02020603050405020304" pitchFamily="18" charset="0"/>
              </a:rPr>
              <a:t>, compared to all 220 stocks with a range of </a:t>
            </a:r>
            <a:r>
              <a:rPr lang="en-US" sz="1600" b="1" i="1" dirty="0">
                <a:solidFill>
                  <a:srgbClr val="FF0000"/>
                </a:solidFill>
                <a:latin typeface="Times New Roman" panose="02020603050405020304" pitchFamily="18" charset="0"/>
                <a:cs typeface="Times New Roman" panose="02020603050405020304" pitchFamily="18" charset="0"/>
              </a:rPr>
              <a:t>0.00%~10.62%</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14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8% </a:t>
            </a:r>
            <a:r>
              <a:rPr lang="en-US" sz="1600" dirty="0">
                <a:latin typeface="Times New Roman" panose="02020603050405020304" pitchFamily="18" charset="0"/>
                <a:cs typeface="Times New Roman" panose="02020603050405020304" pitchFamily="18" charset="0"/>
              </a:rPr>
              <a:t>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90%</a:t>
            </a:r>
            <a:r>
              <a:rPr lang="en-US" sz="1600" dirty="0">
                <a:latin typeface="Times New Roman" panose="02020603050405020304" pitchFamily="18" charset="0"/>
                <a:cs typeface="Times New Roman" panose="02020603050405020304" pitchFamily="18" charset="0"/>
              </a:rPr>
              <a:t>,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compared to all stocks in </a:t>
            </a:r>
            <a:r>
              <a:rPr lang="en-US" sz="1600" b="1" i="1" dirty="0">
                <a:solidFill>
                  <a:srgbClr val="FF0000"/>
                </a:solidFill>
                <a:latin typeface="Times New Roman" panose="02020603050405020304" pitchFamily="18" charset="0"/>
                <a:cs typeface="Times New Roman" panose="02020603050405020304" pitchFamily="18" charset="0"/>
              </a:rPr>
              <a:t>-4.30%~16.14%</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14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6%</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71%</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-13.10%~22.04%</a:t>
            </a: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pic>
        <p:nvPicPr>
          <p:cNvPr id="6" name="Picture 5" descr="A graph with red dots&#10;&#10;Description automatically generated">
            <a:extLst>
              <a:ext uri="{FF2B5EF4-FFF2-40B4-BE49-F238E27FC236}">
                <a16:creationId xmlns:a16="http://schemas.microsoft.com/office/drawing/2014/main" id="{DE80A896-3A30-0E11-5B3E-D31CB1FFB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431" y="0"/>
            <a:ext cx="4821622" cy="3429000"/>
          </a:xfrm>
          <a:prstGeom prst="rect">
            <a:avLst/>
          </a:prstGeom>
        </p:spPr>
      </p:pic>
      <p:pic>
        <p:nvPicPr>
          <p:cNvPr id="10" name="Picture 9" descr="A graph with blue dots&#10;&#10;Description automatically generated">
            <a:extLst>
              <a:ext uri="{FF2B5EF4-FFF2-40B4-BE49-F238E27FC236}">
                <a16:creationId xmlns:a16="http://schemas.microsoft.com/office/drawing/2014/main" id="{BE9B6F6B-45AF-3056-C02E-0793CF122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669" y="3283814"/>
            <a:ext cx="4906241" cy="3437661"/>
          </a:xfrm>
          <a:prstGeom prst="rect">
            <a:avLst/>
          </a:prstGeom>
        </p:spPr>
      </p:pic>
      <p:pic>
        <p:nvPicPr>
          <p:cNvPr id="12" name="Picture 11" descr="A graph with green dots&#10;&#10;Description automatically generated">
            <a:extLst>
              <a:ext uri="{FF2B5EF4-FFF2-40B4-BE49-F238E27FC236}">
                <a16:creationId xmlns:a16="http://schemas.microsoft.com/office/drawing/2014/main" id="{8A968626-A9C6-E60A-1821-FB8CB8368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074" y="3376148"/>
            <a:ext cx="4821622" cy="3429000"/>
          </a:xfrm>
          <a:prstGeom prst="rect">
            <a:avLst/>
          </a:prstGeom>
        </p:spPr>
      </p:pic>
    </p:spTree>
    <p:extLst>
      <p:ext uri="{BB962C8B-B14F-4D97-AF65-F5344CB8AC3E}">
        <p14:creationId xmlns:p14="http://schemas.microsoft.com/office/powerpoint/2010/main" val="2516754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Services </a:t>
            </a:r>
            <a:r>
              <a:rPr lang="en-US" sz="3200" dirty="0">
                <a:latin typeface="Times New Roman" panose="02020603050405020304" pitchFamily="18" charset="0"/>
                <a:cs typeface="Times New Roman" panose="02020603050405020304" pitchFamily="18" charset="0"/>
              </a:rPr>
              <a:t>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54</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extLst>
              <p:ext uri="{D42A27DB-BD31-4B8C-83A1-F6EECF244321}">
                <p14:modId xmlns:p14="http://schemas.microsoft.com/office/powerpoint/2010/main" val="2737596654"/>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14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9</a:t>
                      </a:r>
                    </a:p>
                  </a:txBody>
                  <a:tcPr/>
                </a:tc>
                <a:tc>
                  <a:txBody>
                    <a:bodyPr/>
                    <a:lstStyle/>
                    <a:p>
                      <a:r>
                        <a:rPr lang="en-US" dirty="0"/>
                        <a:t>11</a:t>
                      </a:r>
                    </a:p>
                  </a:txBody>
                  <a:tcPr/>
                </a:tc>
                <a:tc>
                  <a:txBody>
                    <a:bodyPr/>
                    <a:lstStyle/>
                    <a:p>
                      <a:r>
                        <a:rPr lang="en-US" dirty="0"/>
                        <a:t>12</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8</a:t>
                      </a:r>
                    </a:p>
                  </a:txBody>
                  <a:tcPr/>
                </a:tc>
                <a:tc>
                  <a:txBody>
                    <a:bodyPr/>
                    <a:lstStyle/>
                    <a:p>
                      <a:r>
                        <a:rPr lang="en-US" dirty="0"/>
                        <a:t>9</a:t>
                      </a:r>
                    </a:p>
                  </a:txBody>
                  <a:tcPr/>
                </a:tc>
                <a:tc>
                  <a:txBody>
                    <a:bodyPr/>
                    <a:lstStyle/>
                    <a:p>
                      <a:r>
                        <a:rPr lang="en-US" dirty="0"/>
                        <a:t>7</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3.96%</a:t>
                      </a:r>
                    </a:p>
                  </a:txBody>
                  <a:tcPr/>
                </a:tc>
                <a:tc>
                  <a:txBody>
                    <a:bodyPr/>
                    <a:lstStyle/>
                    <a:p>
                      <a:r>
                        <a:rPr lang="en-US" dirty="0"/>
                        <a:t>10.60%</a:t>
                      </a:r>
                    </a:p>
                  </a:txBody>
                  <a:tcPr/>
                </a:tc>
                <a:tc>
                  <a:txBody>
                    <a:bodyPr/>
                    <a:lstStyle/>
                    <a:p>
                      <a:r>
                        <a:rPr lang="en-US" dirty="0"/>
                        <a:t>25.72%</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566057" y="2243756"/>
            <a:ext cx="2881416" cy="2246769"/>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Filtered Investment Portfolio performs very good in all three time periods, especially in short terms when the returns it gives is twice of that of S&amp;P 500.</a:t>
            </a:r>
            <a:endParaRPr lang="en-US" sz="2000" dirty="0">
              <a:latin typeface="Times New Roman" panose="02020603050405020304" pitchFamily="18" charset="0"/>
              <a:cs typeface="Times New Roman" panose="02020603050405020304" pitchFamily="18" charset="0"/>
            </a:endParaRPr>
          </a:p>
        </p:txBody>
      </p:sp>
      <p:pic>
        <p:nvPicPr>
          <p:cNvPr id="6" name="Picture 5" descr="A graph with different colored bars&#10;&#10;Description automatically generated with medium confidence">
            <a:extLst>
              <a:ext uri="{FF2B5EF4-FFF2-40B4-BE49-F238E27FC236}">
                <a16:creationId xmlns:a16="http://schemas.microsoft.com/office/drawing/2014/main" id="{BA4D1F6F-5179-4CD7-5499-C7D7FDAAB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36525"/>
            <a:ext cx="7772400" cy="4441371"/>
          </a:xfrm>
          <a:prstGeom prst="rect">
            <a:avLst/>
          </a:prstGeom>
        </p:spPr>
      </p:pic>
    </p:spTree>
    <p:extLst>
      <p:ext uri="{BB962C8B-B14F-4D97-AF65-F5344CB8AC3E}">
        <p14:creationId xmlns:p14="http://schemas.microsoft.com/office/powerpoint/2010/main" val="837970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E16513-79B8-BDD4-13D7-B1634ADF9BBB}"/>
              </a:ext>
            </a:extLst>
          </p:cNvPr>
          <p:cNvSpPr>
            <a:spLocks noGrp="1"/>
          </p:cNvSpPr>
          <p:nvPr>
            <p:ph type="sldNum" sz="quarter" idx="12"/>
          </p:nvPr>
        </p:nvSpPr>
        <p:spPr/>
        <p:txBody>
          <a:bodyPr/>
          <a:lstStyle/>
          <a:p>
            <a:fld id="{B5530BF4-7B44-4B4D-9799-7C2B90B3FD94}" type="slidenum">
              <a:rPr lang="en-US" smtClean="0"/>
              <a:t>55</a:t>
            </a:fld>
            <a:endParaRPr lang="en-US"/>
          </a:p>
        </p:txBody>
      </p:sp>
      <p:sp>
        <p:nvSpPr>
          <p:cNvPr id="5" name="标题 1">
            <a:extLst>
              <a:ext uri="{FF2B5EF4-FFF2-40B4-BE49-F238E27FC236}">
                <a16:creationId xmlns:a16="http://schemas.microsoft.com/office/drawing/2014/main" id="{9B8C40ED-E4DA-379D-A676-DE1E94B442D5}"/>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Services </a:t>
            </a:r>
            <a:r>
              <a:rPr lang="en-US" sz="3200" dirty="0">
                <a:latin typeface="Times New Roman" panose="02020603050405020304" pitchFamily="18" charset="0"/>
                <a:cs typeface="Times New Roman" panose="02020603050405020304" pitchFamily="18" charset="0"/>
              </a:rPr>
              <a:t>Sector</a:t>
            </a:r>
          </a:p>
        </p:txBody>
      </p:sp>
      <p:pic>
        <p:nvPicPr>
          <p:cNvPr id="7" name="Picture 6" descr="A graph of a line graph&#10;&#10;Description automatically generated with medium confidence">
            <a:extLst>
              <a:ext uri="{FF2B5EF4-FFF2-40B4-BE49-F238E27FC236}">
                <a16:creationId xmlns:a16="http://schemas.microsoft.com/office/drawing/2014/main" id="{9D7A1E2B-695C-E028-626A-30F91EE4E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0"/>
            <a:ext cx="7772400" cy="6224238"/>
          </a:xfrm>
          <a:prstGeom prst="rect">
            <a:avLst/>
          </a:prstGeom>
        </p:spPr>
      </p:pic>
      <p:sp>
        <p:nvSpPr>
          <p:cNvPr id="8" name="文本框 10">
            <a:extLst>
              <a:ext uri="{FF2B5EF4-FFF2-40B4-BE49-F238E27FC236}">
                <a16:creationId xmlns:a16="http://schemas.microsoft.com/office/drawing/2014/main" id="{F5C16BAD-2868-84E5-9B5F-1F8364811A1D}"/>
              </a:ext>
            </a:extLst>
          </p:cNvPr>
          <p:cNvSpPr txBox="1"/>
          <p:nvPr/>
        </p:nvSpPr>
        <p:spPr>
          <a:xfrm>
            <a:off x="458976" y="2089760"/>
            <a:ext cx="33862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 1-year period, the </a:t>
            </a:r>
            <a:r>
              <a:rPr lang="en-CN" dirty="0">
                <a:latin typeface="Times New Roman" panose="02020603050405020304" pitchFamily="18" charset="0"/>
                <a:cs typeface="Times New Roman" panose="02020603050405020304" pitchFamily="18" charset="0"/>
              </a:rPr>
              <a:t>services</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sector outperformed the market average until August, then it fell below the market average.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0.087.</a:t>
            </a:r>
          </a:p>
        </p:txBody>
      </p:sp>
    </p:spTree>
    <p:extLst>
      <p:ext uri="{BB962C8B-B14F-4D97-AF65-F5344CB8AC3E}">
        <p14:creationId xmlns:p14="http://schemas.microsoft.com/office/powerpoint/2010/main" val="4025310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4481565" cy="1350631"/>
          </a:xfrm>
        </p:spPr>
        <p:txBody>
          <a:bodyPr>
            <a:normAutofit/>
          </a:bodyPr>
          <a:lstStyle/>
          <a:p>
            <a:r>
              <a:rPr lang="en-US" altLang="zh-CN" sz="3200" dirty="0">
                <a:latin typeface="Times New Roman" panose="02020603050405020304" pitchFamily="18" charset="0"/>
                <a:cs typeface="Times New Roman" panose="02020603050405020304" pitchFamily="18" charset="0"/>
              </a:rPr>
              <a:t>Technology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sz="1800" b="1" i="1" dirty="0">
                <a:solidFill>
                  <a:srgbClr val="0070C0"/>
                </a:solidFill>
                <a:latin typeface="Times New Roman" panose="02020603050405020304" pitchFamily="18" charset="0"/>
                <a:cs typeface="Times New Roman" panose="02020603050405020304" pitchFamily="18" charset="0"/>
              </a:rPr>
              <a:t>1057</a:t>
            </a:r>
            <a:r>
              <a:rPr lang="en-US" sz="1800" dirty="0">
                <a:latin typeface="Times New Roman" panose="02020603050405020304" pitchFamily="18" charset="0"/>
                <a:cs typeface="Times New Roman" panose="02020603050405020304" pitchFamily="18" charset="0"/>
              </a:rPr>
              <a:t> stocks in technology sector, </a:t>
            </a:r>
            <a:r>
              <a:rPr lang="en-US" sz="1800" b="1" i="1" dirty="0">
                <a:solidFill>
                  <a:srgbClr val="0070C0"/>
                </a:solidFill>
                <a:latin typeface="Times New Roman" panose="02020603050405020304" pitchFamily="18" charset="0"/>
                <a:cs typeface="Times New Roman" panose="02020603050405020304" pitchFamily="18" charset="0"/>
              </a:rPr>
              <a:t>465</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16</a:t>
            </a:r>
            <a:r>
              <a:rPr lang="en-US" altLang="zh-CN" sz="1800" dirty="0">
                <a:latin typeface="Times New Roman" panose="02020603050405020304" pitchFamily="18" charset="0"/>
                <a:cs typeface="Times New Roman" panose="02020603050405020304" pitchFamily="18" charset="0"/>
              </a:rPr>
              <a:t> stocks </a:t>
            </a:r>
            <a:r>
              <a:rPr lang="en-US" sz="1800" dirty="0">
                <a:latin typeface="Times New Roman" panose="02020603050405020304" pitchFamily="18" charset="0"/>
                <a:cs typeface="Times New Roman" panose="02020603050405020304" pitchFamily="18" charset="0"/>
              </a:rPr>
              <a:t>lack EPS data; </a:t>
            </a:r>
            <a:r>
              <a:rPr lang="en-US" sz="1800" i="1" dirty="0">
                <a:latin typeface="Times New Roman" panose="02020603050405020304" pitchFamily="18" charset="0"/>
                <a:cs typeface="Times New Roman" panose="02020603050405020304" pitchFamily="18" charset="0"/>
              </a:rPr>
              <a:t>13</a:t>
            </a:r>
            <a:r>
              <a:rPr lang="en-US" sz="1800" dirty="0">
                <a:latin typeface="Times New Roman" panose="02020603050405020304" pitchFamily="18" charset="0"/>
                <a:cs typeface="Times New Roman" panose="02020603050405020304" pitchFamily="18" charset="0"/>
              </a:rPr>
              <a:t> stocks lack price data in a long period; </a:t>
            </a:r>
            <a:r>
              <a:rPr lang="en-US" sz="1800" i="1" dirty="0">
                <a:latin typeface="Times New Roman" panose="02020603050405020304" pitchFamily="18" charset="0"/>
                <a:cs typeface="Times New Roman" panose="02020603050405020304" pitchFamily="18" charset="0"/>
              </a:rPr>
              <a:t>166</a:t>
            </a:r>
            <a:r>
              <a:rPr lang="en-US" sz="1800" dirty="0">
                <a:latin typeface="Times New Roman" panose="02020603050405020304" pitchFamily="18" charset="0"/>
                <a:cs typeface="Times New Roman" panose="02020603050405020304" pitchFamily="18" charset="0"/>
              </a:rPr>
              <a:t> stocks lack debt data; </a:t>
            </a:r>
            <a:r>
              <a:rPr lang="en-US" sz="1800" i="1" dirty="0">
                <a:latin typeface="Times New Roman" panose="02020603050405020304" pitchFamily="18" charset="0"/>
                <a:cs typeface="Times New Roman" panose="02020603050405020304" pitchFamily="18" charset="0"/>
              </a:rPr>
              <a:t>52</a:t>
            </a:r>
            <a:r>
              <a:rPr lang="en-US" sz="1800" dirty="0">
                <a:latin typeface="Times New Roman" panose="02020603050405020304" pitchFamily="18" charset="0"/>
                <a:cs typeface="Times New Roman" panose="02020603050405020304" pitchFamily="18" charset="0"/>
              </a:rPr>
              <a:t> stocks lack shares data; </a:t>
            </a:r>
            <a:r>
              <a:rPr lang="en-US" sz="1800" i="1" dirty="0">
                <a:latin typeface="Times New Roman" panose="02020603050405020304" pitchFamily="18" charset="0"/>
                <a:cs typeface="Times New Roman" panose="02020603050405020304" pitchFamily="18" charset="0"/>
              </a:rPr>
              <a:t>36</a:t>
            </a:r>
            <a:r>
              <a:rPr lang="en-US" sz="1800" dirty="0">
                <a:latin typeface="Times New Roman" panose="02020603050405020304" pitchFamily="18" charset="0"/>
                <a:cs typeface="Times New Roman" panose="02020603050405020304" pitchFamily="18" charset="0"/>
              </a:rPr>
              <a:t> stocks lack EBITDA data; </a:t>
            </a:r>
            <a:r>
              <a:rPr lang="en-US" sz="1800" i="1" dirty="0">
                <a:latin typeface="Times New Roman" panose="02020603050405020304" pitchFamily="18" charset="0"/>
                <a:cs typeface="Times New Roman" panose="02020603050405020304" pitchFamily="18" charset="0"/>
              </a:rPr>
              <a:t>306</a:t>
            </a:r>
            <a:r>
              <a:rPr lang="en-US" sz="1800" dirty="0">
                <a:latin typeface="Times New Roman" panose="02020603050405020304" pitchFamily="18" charset="0"/>
                <a:cs typeface="Times New Roman" panose="02020603050405020304" pitchFamily="18" charset="0"/>
              </a:rPr>
              <a:t> stocks paid zero dividend; </a:t>
            </a:r>
            <a:r>
              <a:rPr lang="en-US" sz="1800" i="1"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stocks lack FCF data.</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56</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1824477853"/>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dirty="0"/>
                        <a:t>8.02</a:t>
                      </a:r>
                    </a:p>
                  </a:txBody>
                  <a:tcPr/>
                </a:tc>
                <a:tc>
                  <a:txBody>
                    <a:bodyPr/>
                    <a:lstStyle/>
                    <a:p>
                      <a:r>
                        <a:rPr lang="en-US" dirty="0"/>
                        <a:t>-4.82</a:t>
                      </a:r>
                    </a:p>
                  </a:txBody>
                  <a:tcPr/>
                </a:tc>
                <a:tc>
                  <a:txBody>
                    <a:bodyPr/>
                    <a:lstStyle/>
                    <a:p>
                      <a:r>
                        <a:rPr lang="en-US" dirty="0"/>
                        <a:t>1.51</a:t>
                      </a:r>
                    </a:p>
                  </a:txBody>
                  <a:tcPr/>
                </a:tc>
                <a:tc>
                  <a:txBody>
                    <a:bodyPr/>
                    <a:lstStyle/>
                    <a:p>
                      <a:r>
                        <a:rPr lang="en-US" dirty="0"/>
                        <a:t>0.84</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dirty="0"/>
                        <a:t>14.26%</a:t>
                      </a:r>
                    </a:p>
                  </a:txBody>
                  <a:tcPr/>
                </a:tc>
                <a:tc>
                  <a:txBody>
                    <a:bodyPr/>
                    <a:lstStyle/>
                    <a:p>
                      <a:r>
                        <a:rPr lang="en-US" dirty="0"/>
                        <a:t>0.00%</a:t>
                      </a:r>
                    </a:p>
                  </a:txBody>
                  <a:tcPr/>
                </a:tc>
                <a:tc>
                  <a:txBody>
                    <a:bodyPr/>
                    <a:lstStyle/>
                    <a:p>
                      <a:r>
                        <a:rPr lang="en-US" dirty="0"/>
                        <a:t>1.99%</a:t>
                      </a:r>
                    </a:p>
                  </a:txBody>
                  <a:tcPr/>
                </a:tc>
                <a:tc>
                  <a:txBody>
                    <a:bodyPr/>
                    <a:lstStyle/>
                    <a:p>
                      <a:r>
                        <a:rPr lang="en-US" dirty="0"/>
                        <a:t>0.93%</a:t>
                      </a:r>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dirty="0"/>
                        <a:t>17.41%</a:t>
                      </a:r>
                    </a:p>
                  </a:txBody>
                  <a:tcPr/>
                </a:tc>
                <a:tc>
                  <a:txBody>
                    <a:bodyPr/>
                    <a:lstStyle/>
                    <a:p>
                      <a:r>
                        <a:rPr lang="en-US" dirty="0"/>
                        <a:t>-13.47%</a:t>
                      </a:r>
                    </a:p>
                  </a:txBody>
                  <a:tcPr/>
                </a:tc>
                <a:tc>
                  <a:txBody>
                    <a:bodyPr/>
                    <a:lstStyle/>
                    <a:p>
                      <a:r>
                        <a:rPr lang="en-US" dirty="0"/>
                        <a:t>3.53%</a:t>
                      </a:r>
                    </a:p>
                  </a:txBody>
                  <a:tcPr/>
                </a:tc>
                <a:tc>
                  <a:txBody>
                    <a:bodyPr/>
                    <a:lstStyle/>
                    <a:p>
                      <a:r>
                        <a:rPr lang="en-US" dirty="0"/>
                        <a:t>3.97%</a:t>
                      </a:r>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dirty="0"/>
                        <a:t>18.43%</a:t>
                      </a:r>
                    </a:p>
                  </a:txBody>
                  <a:tcPr/>
                </a:tc>
                <a:tc>
                  <a:txBody>
                    <a:bodyPr/>
                    <a:lstStyle/>
                    <a:p>
                      <a:r>
                        <a:rPr lang="en-US" dirty="0"/>
                        <a:t>-11.07%</a:t>
                      </a:r>
                    </a:p>
                  </a:txBody>
                  <a:tcPr/>
                </a:tc>
                <a:tc>
                  <a:txBody>
                    <a:bodyPr/>
                    <a:lstStyle/>
                    <a:p>
                      <a:r>
                        <a:rPr lang="en-US" dirty="0"/>
                        <a:t>3.89%</a:t>
                      </a:r>
                    </a:p>
                  </a:txBody>
                  <a:tcPr/>
                </a:tc>
                <a:tc>
                  <a:txBody>
                    <a:bodyPr/>
                    <a:lstStyle/>
                    <a:p>
                      <a:r>
                        <a:rPr lang="en-US" dirty="0"/>
                        <a:t>3.61%</a:t>
                      </a:r>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20</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150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19</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206818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1235275" y="-155606"/>
            <a:ext cx="5340180" cy="1256739"/>
          </a:xfrm>
        </p:spPr>
        <p:txBody>
          <a:bodyPr>
            <a:normAutofit/>
          </a:bodyPr>
          <a:lstStyle/>
          <a:p>
            <a:r>
              <a:rPr lang="en-US" altLang="zh-CN" sz="3200" dirty="0">
                <a:latin typeface="Times New Roman" panose="02020603050405020304" pitchFamily="18" charset="0"/>
                <a:cs typeface="Times New Roman" panose="02020603050405020304" pitchFamily="18" charset="0"/>
              </a:rPr>
              <a:t>Technology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57</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789549" y="744757"/>
            <a:ext cx="6340510"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2.5</a:t>
            </a:r>
            <a:r>
              <a:rPr lang="en-US" sz="1600" dirty="0">
                <a:latin typeface="Times New Roman" panose="02020603050405020304" pitchFamily="18" charset="0"/>
                <a:cs typeface="Times New Roman" panose="02020603050405020304" pitchFamily="18" charset="0"/>
              </a:rPr>
              <a:t>, compared to all 465 stocks with a range of </a:t>
            </a:r>
            <a:r>
              <a:rPr lang="en-US" sz="1600"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4.82~8.02</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0.8%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32</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cs typeface="Times New Roman" panose="02020603050405020304" pitchFamily="18" charset="0"/>
              </a:rPr>
              <a:t>, compared to all 465 stocks with a range of </a:t>
            </a:r>
            <a:r>
              <a:rPr lang="en-US" sz="1600" b="1" i="1" dirty="0">
                <a:solidFill>
                  <a:srgbClr val="FF0000"/>
                </a:solidFill>
                <a:latin typeface="Times New Roman" panose="02020603050405020304" pitchFamily="18" charset="0"/>
                <a:cs typeface="Times New Roman" panose="02020603050405020304" pitchFamily="18" charset="0"/>
              </a:rPr>
              <a:t>0.0</a:t>
            </a:r>
            <a:r>
              <a:rPr lang="en-US" altLang="zh-CN" sz="1600" b="1"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14.26%</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4%</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210%</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-13</a:t>
            </a:r>
            <a:r>
              <a:rPr lang="en-US" altLang="zh-CN" sz="1600" b="1" i="1" dirty="0">
                <a:solidFill>
                  <a:srgbClr val="FF0000"/>
                </a:solidFill>
                <a:latin typeface="Times New Roman" panose="02020603050405020304" pitchFamily="18" charset="0"/>
                <a:cs typeface="Times New Roman" panose="02020603050405020304" pitchFamily="18" charset="0"/>
              </a:rPr>
              <a:t>.47%</a:t>
            </a:r>
            <a:r>
              <a:rPr lang="en-US" sz="1600" b="1" i="1" dirty="0">
                <a:solidFill>
                  <a:srgbClr val="FF0000"/>
                </a:solidFill>
                <a:latin typeface="Times New Roman" panose="02020603050405020304" pitchFamily="18" charset="0"/>
                <a:cs typeface="Times New Roman" panose="02020603050405020304" pitchFamily="18" charset="0"/>
              </a:rPr>
              <a:t>~17.41%</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19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4% </a:t>
            </a:r>
            <a:r>
              <a:rPr lang="en-US" sz="1600" dirty="0">
                <a:latin typeface="Times New Roman" panose="02020603050405020304" pitchFamily="18" charset="0"/>
                <a:cs typeface="Times New Roman" panose="02020603050405020304" pitchFamily="18" charset="0"/>
              </a:rPr>
              <a:t>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111%</a:t>
            </a:r>
            <a:r>
              <a:rPr lang="en-US" sz="1600" dirty="0">
                <a:latin typeface="Times New Roman" panose="02020603050405020304" pitchFamily="18" charset="0"/>
                <a:cs typeface="Times New Roman" panose="02020603050405020304" pitchFamily="18" charset="0"/>
              </a:rPr>
              <a:t>, and all but stocks are below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357% </a:t>
            </a:r>
            <a:r>
              <a:rPr lang="en-US" sz="1600" dirty="0">
                <a:latin typeface="Times New Roman" panose="02020603050405020304" pitchFamily="18" charset="0"/>
                <a:cs typeface="Times New Roman" panose="02020603050405020304" pitchFamily="18" charset="0"/>
              </a:rPr>
              <a:t>compared to all stocks in </a:t>
            </a:r>
            <a:r>
              <a:rPr lang="en-US" sz="1600" b="1" i="1" dirty="0">
                <a:solidFill>
                  <a:srgbClr val="FF0000"/>
                </a:solidFill>
                <a:latin typeface="Times New Roman" panose="02020603050405020304" pitchFamily="18" charset="0"/>
                <a:cs typeface="Times New Roman" panose="02020603050405020304" pitchFamily="18" charset="0"/>
              </a:rPr>
              <a:t>-11.07%~18.43%</a:t>
            </a: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pic>
        <p:nvPicPr>
          <p:cNvPr id="6" name="Picture 5" descr="A graph with red dots&#10;&#10;Description automatically generated">
            <a:extLst>
              <a:ext uri="{FF2B5EF4-FFF2-40B4-BE49-F238E27FC236}">
                <a16:creationId xmlns:a16="http://schemas.microsoft.com/office/drawing/2014/main" id="{7194389B-C5A6-4349-B376-1548A77E7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037" y="-22911"/>
            <a:ext cx="4904921" cy="3413825"/>
          </a:xfrm>
          <a:prstGeom prst="rect">
            <a:avLst/>
          </a:prstGeom>
        </p:spPr>
      </p:pic>
      <p:pic>
        <p:nvPicPr>
          <p:cNvPr id="10" name="Picture 9" descr="A chart with green dots&#10;&#10;Description automatically generated">
            <a:extLst>
              <a:ext uri="{FF2B5EF4-FFF2-40B4-BE49-F238E27FC236}">
                <a16:creationId xmlns:a16="http://schemas.microsoft.com/office/drawing/2014/main" id="{C54B44B6-8E22-22FD-B992-3B10BDF4A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2037" y="3414156"/>
            <a:ext cx="4904921" cy="3436736"/>
          </a:xfrm>
          <a:prstGeom prst="rect">
            <a:avLst/>
          </a:prstGeom>
        </p:spPr>
      </p:pic>
      <p:sp>
        <p:nvSpPr>
          <p:cNvPr id="13" name="文本框 2">
            <a:extLst>
              <a:ext uri="{FF2B5EF4-FFF2-40B4-BE49-F238E27FC236}">
                <a16:creationId xmlns:a16="http://schemas.microsoft.com/office/drawing/2014/main" id="{BD8F9406-9F06-A65C-1972-E12FBF82D5C3}"/>
              </a:ext>
            </a:extLst>
          </p:cNvPr>
          <p:cNvSpPr txBox="1"/>
          <p:nvPr/>
        </p:nvSpPr>
        <p:spPr>
          <a:xfrm>
            <a:off x="88144" y="4957528"/>
            <a:ext cx="1225702" cy="1892826"/>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*KSPI has been removed from the </a:t>
            </a:r>
            <a:r>
              <a:rPr lang="en-US" altLang="zh-CN" sz="1100" dirty="0">
                <a:latin typeface="Times New Roman" panose="02020603050405020304" pitchFamily="18" charset="0"/>
                <a:cs typeface="Times New Roman" panose="02020603050405020304" pitchFamily="18" charset="0"/>
              </a:rPr>
              <a:t>D</a:t>
            </a:r>
            <a:r>
              <a:rPr lang="en-US" sz="1100" dirty="0">
                <a:latin typeface="Times New Roman" panose="02020603050405020304" pitchFamily="18" charset="0"/>
                <a:cs typeface="Times New Roman" panose="02020603050405020304" pitchFamily="18" charset="0"/>
              </a:rPr>
              <a:t>ividend Yield, EPS Yield, and FCF and SONY has been removed from FCF since the numbers are extremely high</a:t>
            </a:r>
          </a:p>
          <a:p>
            <a:endParaRPr lang="en-US" dirty="0"/>
          </a:p>
        </p:txBody>
      </p:sp>
      <p:pic>
        <p:nvPicPr>
          <p:cNvPr id="5" name="图片 4" descr="图表, 散点图&#10;&#10;描述已自动生成">
            <a:extLst>
              <a:ext uri="{FF2B5EF4-FFF2-40B4-BE49-F238E27FC236}">
                <a16:creationId xmlns:a16="http://schemas.microsoft.com/office/drawing/2014/main" id="{FA6E4689-39AA-84DC-A57D-7C04808846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343" y="3396026"/>
            <a:ext cx="4904921" cy="3435814"/>
          </a:xfrm>
          <a:prstGeom prst="rect">
            <a:avLst/>
          </a:prstGeom>
        </p:spPr>
      </p:pic>
    </p:spTree>
    <p:extLst>
      <p:ext uri="{BB962C8B-B14F-4D97-AF65-F5344CB8AC3E}">
        <p14:creationId xmlns:p14="http://schemas.microsoft.com/office/powerpoint/2010/main" val="881856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Technology </a:t>
            </a:r>
            <a:r>
              <a:rPr lang="en-US" sz="3200" dirty="0">
                <a:latin typeface="Times New Roman" panose="02020603050405020304" pitchFamily="18" charset="0"/>
                <a:cs typeface="Times New Roman" panose="02020603050405020304" pitchFamily="18" charset="0"/>
              </a:rPr>
              <a:t>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58</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extLst>
              <p:ext uri="{D42A27DB-BD31-4B8C-83A1-F6EECF244321}">
                <p14:modId xmlns:p14="http://schemas.microsoft.com/office/powerpoint/2010/main" val="2930888845"/>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19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11</a:t>
                      </a:r>
                    </a:p>
                  </a:txBody>
                  <a:tcPr/>
                </a:tc>
                <a:tc>
                  <a:txBody>
                    <a:bodyPr/>
                    <a:lstStyle/>
                    <a:p>
                      <a:r>
                        <a:rPr lang="en-US" dirty="0"/>
                        <a:t>15</a:t>
                      </a:r>
                    </a:p>
                  </a:txBody>
                  <a:tcPr/>
                </a:tc>
                <a:tc>
                  <a:txBody>
                    <a:bodyPr/>
                    <a:lstStyle/>
                    <a:p>
                      <a:r>
                        <a:rPr lang="en-US" dirty="0"/>
                        <a:t>14</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10</a:t>
                      </a:r>
                    </a:p>
                  </a:txBody>
                  <a:tcPr/>
                </a:tc>
                <a:tc>
                  <a:txBody>
                    <a:bodyPr/>
                    <a:lstStyle/>
                    <a:p>
                      <a:r>
                        <a:rPr lang="en-US" dirty="0"/>
                        <a:t>9</a:t>
                      </a:r>
                    </a:p>
                  </a:txBody>
                  <a:tcPr/>
                </a:tc>
                <a:tc>
                  <a:txBody>
                    <a:bodyPr/>
                    <a:lstStyle/>
                    <a:p>
                      <a:r>
                        <a:rPr lang="en-US" dirty="0"/>
                        <a:t>7</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4.42%</a:t>
                      </a:r>
                    </a:p>
                  </a:txBody>
                  <a:tcPr/>
                </a:tc>
                <a:tc>
                  <a:txBody>
                    <a:bodyPr/>
                    <a:lstStyle/>
                    <a:p>
                      <a:r>
                        <a:rPr lang="en-US" dirty="0"/>
                        <a:t>10.96%</a:t>
                      </a:r>
                    </a:p>
                  </a:txBody>
                  <a:tcPr/>
                </a:tc>
                <a:tc>
                  <a:txBody>
                    <a:bodyPr/>
                    <a:lstStyle/>
                    <a:p>
                      <a:r>
                        <a:rPr lang="en-US" dirty="0"/>
                        <a:t>17.13%</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773545" y="2243756"/>
            <a:ext cx="2673928" cy="1938992"/>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Filtered Investment Portfolio performs worse than S&amp;P 500 factors in 1-year period, but better in shorter terms. </a:t>
            </a:r>
          </a:p>
        </p:txBody>
      </p:sp>
      <p:pic>
        <p:nvPicPr>
          <p:cNvPr id="6" name="Picture 5" descr="A graph with numbers and lines&#10;&#10;Description automatically generated with medium confidence">
            <a:extLst>
              <a:ext uri="{FF2B5EF4-FFF2-40B4-BE49-F238E27FC236}">
                <a16:creationId xmlns:a16="http://schemas.microsoft.com/office/drawing/2014/main" id="{3627EEA8-57FB-9856-0B75-E0832F530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507" y="23070"/>
            <a:ext cx="7772400" cy="4441371"/>
          </a:xfrm>
          <a:prstGeom prst="rect">
            <a:avLst/>
          </a:prstGeom>
        </p:spPr>
      </p:pic>
    </p:spTree>
    <p:extLst>
      <p:ext uri="{BB962C8B-B14F-4D97-AF65-F5344CB8AC3E}">
        <p14:creationId xmlns:p14="http://schemas.microsoft.com/office/powerpoint/2010/main" val="922268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8DBD1A-29AF-F2B7-1CA3-0AD5CE05BD7A}"/>
              </a:ext>
            </a:extLst>
          </p:cNvPr>
          <p:cNvSpPr>
            <a:spLocks noGrp="1"/>
          </p:cNvSpPr>
          <p:nvPr>
            <p:ph type="sldNum" sz="quarter" idx="12"/>
          </p:nvPr>
        </p:nvSpPr>
        <p:spPr/>
        <p:txBody>
          <a:bodyPr/>
          <a:lstStyle/>
          <a:p>
            <a:fld id="{B5530BF4-7B44-4B4D-9799-7C2B90B3FD94}" type="slidenum">
              <a:rPr lang="en-US" smtClean="0"/>
              <a:t>59</a:t>
            </a:fld>
            <a:endParaRPr lang="en-US"/>
          </a:p>
        </p:txBody>
      </p:sp>
      <p:sp>
        <p:nvSpPr>
          <p:cNvPr id="7" name="标题 1">
            <a:extLst>
              <a:ext uri="{FF2B5EF4-FFF2-40B4-BE49-F238E27FC236}">
                <a16:creationId xmlns:a16="http://schemas.microsoft.com/office/drawing/2014/main" id="{C8A1C989-5B42-AD27-436D-DE736EBB8CBB}"/>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Technology </a:t>
            </a:r>
            <a:r>
              <a:rPr lang="en-US" sz="3200" dirty="0">
                <a:latin typeface="Times New Roman" panose="02020603050405020304" pitchFamily="18" charset="0"/>
                <a:cs typeface="Times New Roman" panose="02020603050405020304" pitchFamily="18" charset="0"/>
              </a:rPr>
              <a:t>Sector</a:t>
            </a:r>
          </a:p>
        </p:txBody>
      </p:sp>
      <p:pic>
        <p:nvPicPr>
          <p:cNvPr id="9" name="Picture 8" descr="A graph of a chart&#10;&#10;Description automatically generated with medium confidence">
            <a:extLst>
              <a:ext uri="{FF2B5EF4-FFF2-40B4-BE49-F238E27FC236}">
                <a16:creationId xmlns:a16="http://schemas.microsoft.com/office/drawing/2014/main" id="{0B6F0D1F-8195-1D65-D757-5F54B7300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0"/>
            <a:ext cx="7772400" cy="6132828"/>
          </a:xfrm>
          <a:prstGeom prst="rect">
            <a:avLst/>
          </a:prstGeom>
        </p:spPr>
      </p:pic>
      <p:sp>
        <p:nvSpPr>
          <p:cNvPr id="10" name="文本框 10">
            <a:extLst>
              <a:ext uri="{FF2B5EF4-FFF2-40B4-BE49-F238E27FC236}">
                <a16:creationId xmlns:a16="http://schemas.microsoft.com/office/drawing/2014/main" id="{E790F572-AD8B-99F6-6B09-1C9F3632FF4C}"/>
              </a:ext>
            </a:extLst>
          </p:cNvPr>
          <p:cNvSpPr txBox="1"/>
          <p:nvPr/>
        </p:nvSpPr>
        <p:spPr>
          <a:xfrm>
            <a:off x="458976" y="2089760"/>
            <a:ext cx="33862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 1-year period, the </a:t>
            </a:r>
            <a:r>
              <a:rPr lang="en-CN" dirty="0">
                <a:latin typeface="Times New Roman" panose="02020603050405020304" pitchFamily="18" charset="0"/>
                <a:cs typeface="Times New Roman" panose="02020603050405020304" pitchFamily="18" charset="0"/>
              </a:rPr>
              <a:t>technology</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sector outperformed the market average until July, then it fell below the market average.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0.065.</a:t>
            </a:r>
          </a:p>
        </p:txBody>
      </p:sp>
    </p:spTree>
    <p:extLst>
      <p:ext uri="{BB962C8B-B14F-4D97-AF65-F5344CB8AC3E}">
        <p14:creationId xmlns:p14="http://schemas.microsoft.com/office/powerpoint/2010/main" val="1639892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E19DE6-4D3F-A486-3AE1-877373E47CB3}"/>
              </a:ext>
            </a:extLst>
          </p:cNvPr>
          <p:cNvSpPr>
            <a:spLocks noGrp="1"/>
          </p:cNvSpPr>
          <p:nvPr>
            <p:ph type="sldNum" sz="quarter" idx="12"/>
          </p:nvPr>
        </p:nvSpPr>
        <p:spPr/>
        <p:txBody>
          <a:bodyPr/>
          <a:lstStyle/>
          <a:p>
            <a:fld id="{B5530BF4-7B44-4B4D-9799-7C2B90B3FD94}" type="slidenum">
              <a:rPr lang="en-US" smtClean="0"/>
              <a:t>6</a:t>
            </a:fld>
            <a:endParaRPr lang="en-US"/>
          </a:p>
        </p:txBody>
      </p:sp>
      <p:sp>
        <p:nvSpPr>
          <p:cNvPr id="5" name="TextBox 4">
            <a:extLst>
              <a:ext uri="{FF2B5EF4-FFF2-40B4-BE49-F238E27FC236}">
                <a16:creationId xmlns:a16="http://schemas.microsoft.com/office/drawing/2014/main" id="{E1A3A48F-0F8C-611A-39C3-5656159576C3}"/>
              </a:ext>
            </a:extLst>
          </p:cNvPr>
          <p:cNvSpPr txBox="1"/>
          <p:nvPr/>
        </p:nvSpPr>
        <p:spPr>
          <a:xfrm>
            <a:off x="1061027" y="2935404"/>
            <a:ext cx="377146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Technology SD: </a:t>
            </a:r>
            <a:r>
              <a:rPr lang="en-CN" sz="1200" b="0" i="0" dirty="0">
                <a:effectLst/>
                <a:latin typeface="Times New Roman" panose="02020603050405020304" pitchFamily="18" charset="0"/>
                <a:cs typeface="Times New Roman" panose="02020603050405020304" pitchFamily="18" charset="0"/>
              </a:rPr>
              <a:t>0.065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E5F59CF-2EAD-99C9-E37F-744CA5B8E0AE}"/>
              </a:ext>
            </a:extLst>
          </p:cNvPr>
          <p:cNvSpPr txBox="1"/>
          <p:nvPr/>
        </p:nvSpPr>
        <p:spPr>
          <a:xfrm>
            <a:off x="6940232" y="2933642"/>
            <a:ext cx="331350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Utilities</a:t>
            </a:r>
            <a:r>
              <a:rPr lang="zh-CN" alt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SD: </a:t>
            </a:r>
            <a:r>
              <a:rPr lang="en-CN" sz="1200" b="0" i="0" dirty="0">
                <a:effectLst/>
                <a:latin typeface="Times New Roman" panose="02020603050405020304" pitchFamily="18" charset="0"/>
                <a:cs typeface="Times New Roman" panose="02020603050405020304" pitchFamily="18" charset="0"/>
              </a:rPr>
              <a:t>0.077  </a:t>
            </a:r>
            <a:r>
              <a:rPr lang="en-CN" sz="1200" dirty="0">
                <a:latin typeface="Times New Roman" panose="02020603050405020304" pitchFamily="18" charset="0"/>
                <a:cs typeface="Times New Roman" panose="02020603050405020304" pitchFamily="18" charset="0"/>
              </a:rPr>
              <a:t>Market SD: </a:t>
            </a:r>
            <a:r>
              <a:rPr lang="en-CN" sz="1200" b="0" i="0" dirty="0">
                <a:effectLst/>
                <a:latin typeface="Times New Roman" panose="02020603050405020304" pitchFamily="18" charset="0"/>
                <a:cs typeface="Times New Roman" panose="02020603050405020304" pitchFamily="18" charset="0"/>
              </a:rPr>
              <a:t>0.091</a:t>
            </a:r>
            <a:endParaRPr lang="en-US" sz="1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A9AF315-6D85-7FA4-ABC8-FE15289C4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04" y="165477"/>
            <a:ext cx="3944721" cy="2769926"/>
          </a:xfrm>
          <a:prstGeom prst="rect">
            <a:avLst/>
          </a:prstGeom>
        </p:spPr>
      </p:pic>
      <p:pic>
        <p:nvPicPr>
          <p:cNvPr id="10" name="Picture 9" descr="A graph of a line graph&#10;&#10;Description automatically generated with medium confidence">
            <a:extLst>
              <a:ext uri="{FF2B5EF4-FFF2-40B4-BE49-F238E27FC236}">
                <a16:creationId xmlns:a16="http://schemas.microsoft.com/office/drawing/2014/main" id="{A9929C25-6008-31A2-0291-DADDCA46B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743" y="165479"/>
            <a:ext cx="3906997" cy="2769926"/>
          </a:xfrm>
          <a:prstGeom prst="rect">
            <a:avLst/>
          </a:prstGeom>
        </p:spPr>
      </p:pic>
    </p:spTree>
    <p:extLst>
      <p:ext uri="{BB962C8B-B14F-4D97-AF65-F5344CB8AC3E}">
        <p14:creationId xmlns:p14="http://schemas.microsoft.com/office/powerpoint/2010/main" val="3543604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4481565" cy="1350631"/>
          </a:xfrm>
        </p:spPr>
        <p:txBody>
          <a:bodyPr>
            <a:normAutofit/>
          </a:bodyPr>
          <a:lstStyle/>
          <a:p>
            <a:r>
              <a:rPr lang="en-US" altLang="zh-CN" sz="3200" dirty="0">
                <a:latin typeface="Times New Roman" panose="02020603050405020304" pitchFamily="18" charset="0"/>
                <a:cs typeface="Times New Roman" panose="02020603050405020304" pitchFamily="18" charset="0"/>
              </a:rPr>
              <a:t>Utilities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sz="1800" b="1" i="1" dirty="0">
                <a:solidFill>
                  <a:srgbClr val="0070C0"/>
                </a:solidFill>
                <a:latin typeface="Times New Roman" panose="02020603050405020304" pitchFamily="18" charset="0"/>
                <a:cs typeface="Times New Roman" panose="02020603050405020304" pitchFamily="18" charset="0"/>
              </a:rPr>
              <a:t>97</a:t>
            </a:r>
            <a:r>
              <a:rPr lang="en-US" sz="1800" dirty="0">
                <a:latin typeface="Times New Roman" panose="02020603050405020304" pitchFamily="18" charset="0"/>
                <a:cs typeface="Times New Roman" panose="02020603050405020304" pitchFamily="18" charset="0"/>
              </a:rPr>
              <a:t> stocks in utilities sector, </a:t>
            </a:r>
            <a:r>
              <a:rPr lang="en-US" altLang="zh-CN" sz="1800" b="1" i="1" dirty="0">
                <a:solidFill>
                  <a:srgbClr val="0070C0"/>
                </a:solidFill>
                <a:latin typeface="Times New Roman" panose="02020603050405020304" pitchFamily="18" charset="0"/>
                <a:cs typeface="Times New Roman" panose="02020603050405020304" pitchFamily="18" charset="0"/>
              </a:rPr>
              <a:t>84</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1</a:t>
            </a:r>
            <a:r>
              <a:rPr lang="en-US" altLang="zh-CN" sz="1800" dirty="0">
                <a:latin typeface="Times New Roman" panose="02020603050405020304" pitchFamily="18" charset="0"/>
                <a:cs typeface="Times New Roman" panose="02020603050405020304" pitchFamily="18" charset="0"/>
              </a:rPr>
              <a:t> stock </a:t>
            </a:r>
            <a:r>
              <a:rPr lang="en-US" sz="1800" dirty="0">
                <a:latin typeface="Times New Roman" panose="02020603050405020304" pitchFamily="18" charset="0"/>
                <a:cs typeface="Times New Roman" panose="02020603050405020304" pitchFamily="18" charset="0"/>
              </a:rPr>
              <a:t>lack EPS data; </a:t>
            </a:r>
            <a:r>
              <a:rPr lang="en-US" sz="1800" i="1"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stock lack price data in a long period; </a:t>
            </a:r>
            <a:r>
              <a:rPr lang="en-US" sz="1800" i="1"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stocks lack debt data; </a:t>
            </a:r>
            <a:r>
              <a:rPr lang="en-US" sz="1800" i="1" dirty="0">
                <a:latin typeface="Times New Roman" panose="02020603050405020304" pitchFamily="18" charset="0"/>
                <a:cs typeface="Times New Roman" panose="02020603050405020304" pitchFamily="18" charset="0"/>
              </a:rPr>
              <a:t>7</a:t>
            </a:r>
            <a:r>
              <a:rPr lang="en-US" sz="1800" dirty="0">
                <a:latin typeface="Times New Roman" panose="02020603050405020304" pitchFamily="18" charset="0"/>
                <a:cs typeface="Times New Roman" panose="02020603050405020304" pitchFamily="18" charset="0"/>
              </a:rPr>
              <a:t> stocks lack shares data; 6) </a:t>
            </a:r>
            <a:r>
              <a:rPr lang="en-US" sz="1800" i="1"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stock lack EBITDA data; 1 stock paid zero dividend.</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60</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2306739098"/>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dirty="0"/>
                        <a:t>7.13</a:t>
                      </a:r>
                    </a:p>
                  </a:txBody>
                  <a:tcPr/>
                </a:tc>
                <a:tc>
                  <a:txBody>
                    <a:bodyPr/>
                    <a:lstStyle/>
                    <a:p>
                      <a:r>
                        <a:rPr lang="en-US" dirty="0"/>
                        <a:t>0.62</a:t>
                      </a:r>
                    </a:p>
                  </a:txBody>
                  <a:tcPr/>
                </a:tc>
                <a:tc>
                  <a:txBody>
                    <a:bodyPr/>
                    <a:lstStyle/>
                    <a:p>
                      <a:r>
                        <a:rPr lang="en-US" dirty="0"/>
                        <a:t>4.33</a:t>
                      </a:r>
                    </a:p>
                  </a:txBody>
                  <a:tcPr/>
                </a:tc>
                <a:tc>
                  <a:txBody>
                    <a:bodyPr/>
                    <a:lstStyle/>
                    <a:p>
                      <a:r>
                        <a:rPr lang="en-US" dirty="0"/>
                        <a:t>4.77</a:t>
                      </a:r>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altLang="zh-CN" dirty="0"/>
                        <a:t>8.62%</a:t>
                      </a:r>
                      <a:endParaRPr lang="en-US" dirty="0"/>
                    </a:p>
                  </a:txBody>
                  <a:tcPr/>
                </a:tc>
                <a:tc>
                  <a:txBody>
                    <a:bodyPr/>
                    <a:lstStyle/>
                    <a:p>
                      <a:r>
                        <a:rPr lang="en-US" dirty="0"/>
                        <a:t>0.0</a:t>
                      </a:r>
                      <a:r>
                        <a:rPr lang="en-US" altLang="zh-CN" dirty="0"/>
                        <a:t>5%</a:t>
                      </a:r>
                      <a:endParaRPr lang="en-US" dirty="0"/>
                    </a:p>
                  </a:txBody>
                  <a:tcPr/>
                </a:tc>
                <a:tc>
                  <a:txBody>
                    <a:bodyPr/>
                    <a:lstStyle/>
                    <a:p>
                      <a:r>
                        <a:rPr lang="en-US" altLang="zh-CN" dirty="0"/>
                        <a:t>3.77%</a:t>
                      </a:r>
                      <a:endParaRPr lang="en-US" dirty="0"/>
                    </a:p>
                  </a:txBody>
                  <a:tcPr/>
                </a:tc>
                <a:tc>
                  <a:txBody>
                    <a:bodyPr/>
                    <a:lstStyle/>
                    <a:p>
                      <a:r>
                        <a:rPr lang="en-US" altLang="zh-CN" dirty="0"/>
                        <a:t>3.76%</a:t>
                      </a:r>
                      <a:endParaRPr lang="en-US" dirty="0"/>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altLang="zh-CN" dirty="0"/>
                        <a:t>11.49%</a:t>
                      </a:r>
                      <a:endParaRPr lang="en-US" dirty="0"/>
                    </a:p>
                  </a:txBody>
                  <a:tcPr/>
                </a:tc>
                <a:tc>
                  <a:txBody>
                    <a:bodyPr/>
                    <a:lstStyle/>
                    <a:p>
                      <a:r>
                        <a:rPr lang="en-US" dirty="0"/>
                        <a:t>0.60%</a:t>
                      </a:r>
                    </a:p>
                  </a:txBody>
                  <a:tcPr/>
                </a:tc>
                <a:tc>
                  <a:txBody>
                    <a:bodyPr/>
                    <a:lstStyle/>
                    <a:p>
                      <a:r>
                        <a:rPr lang="en-US" dirty="0"/>
                        <a:t>5.89%</a:t>
                      </a:r>
                    </a:p>
                  </a:txBody>
                  <a:tcPr/>
                </a:tc>
                <a:tc>
                  <a:txBody>
                    <a:bodyPr/>
                    <a:lstStyle/>
                    <a:p>
                      <a:r>
                        <a:rPr lang="en-US" dirty="0"/>
                        <a:t>6.03%</a:t>
                      </a:r>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dirty="0"/>
                        <a:t>10.54%</a:t>
                      </a:r>
                    </a:p>
                  </a:txBody>
                  <a:tcPr/>
                </a:tc>
                <a:tc>
                  <a:txBody>
                    <a:bodyPr/>
                    <a:lstStyle/>
                    <a:p>
                      <a:r>
                        <a:rPr lang="en-US" dirty="0"/>
                        <a:t>-17.91%</a:t>
                      </a:r>
                    </a:p>
                  </a:txBody>
                  <a:tcPr/>
                </a:tc>
                <a:tc>
                  <a:txBody>
                    <a:bodyPr/>
                    <a:lstStyle/>
                    <a:p>
                      <a:r>
                        <a:rPr lang="en-US" dirty="0"/>
                        <a:t>-2.27%</a:t>
                      </a:r>
                    </a:p>
                  </a:txBody>
                  <a:tcPr/>
                </a:tc>
                <a:tc>
                  <a:txBody>
                    <a:bodyPr/>
                    <a:lstStyle/>
                    <a:p>
                      <a:r>
                        <a:rPr lang="en-US" dirty="0"/>
                        <a:t>-3.07%</a:t>
                      </a:r>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50</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50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9</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7468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575587" y="-311355"/>
            <a:ext cx="5340180" cy="1256739"/>
          </a:xfrm>
        </p:spPr>
        <p:txBody>
          <a:bodyPr>
            <a:normAutofit/>
          </a:bodyPr>
          <a:lstStyle/>
          <a:p>
            <a:r>
              <a:rPr lang="en-US" altLang="zh-CN" sz="3200" dirty="0">
                <a:latin typeface="Times New Roman" panose="02020603050405020304" pitchFamily="18" charset="0"/>
                <a:cs typeface="Times New Roman" panose="02020603050405020304" pitchFamily="18" charset="0"/>
              </a:rPr>
              <a:t>Utilities </a:t>
            </a:r>
            <a:r>
              <a:rPr lang="en-US" sz="3200" dirty="0">
                <a:latin typeface="Times New Roman" panose="02020603050405020304" pitchFamily="18" charset="0"/>
                <a:cs typeface="Times New Roman" panose="02020603050405020304" pitchFamily="18" charset="0"/>
              </a:rPr>
              <a:t>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61</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575588" y="628233"/>
            <a:ext cx="6013480"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filtered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3.5</a:t>
            </a:r>
            <a:r>
              <a:rPr lang="en-US" sz="1600" dirty="0">
                <a:latin typeface="Times New Roman" panose="02020603050405020304" pitchFamily="18" charset="0"/>
                <a:cs typeface="Times New Roman" panose="02020603050405020304" pitchFamily="18" charset="0"/>
              </a:rPr>
              <a:t>, compared to all 84 stocks with a range of </a:t>
            </a:r>
            <a:r>
              <a:rPr lang="en-US" sz="1600" b="1" i="1" dirty="0">
                <a:solidFill>
                  <a:srgbClr val="FF0000"/>
                </a:solidFill>
                <a:latin typeface="Times New Roman" panose="02020603050405020304" pitchFamily="18" charset="0"/>
                <a:cs typeface="Times New Roman" panose="02020603050405020304" pitchFamily="18" charset="0"/>
              </a:rPr>
              <a:t>0.62~7.13</a:t>
            </a:r>
            <a:r>
              <a:rPr lang="en-US" sz="1600" dirty="0">
                <a:latin typeface="Times New Roman" panose="02020603050405020304" pitchFamily="18" charset="0"/>
                <a:cs typeface="Times New Roman" panose="02020603050405020304" pitchFamily="18" charset="0"/>
              </a:rPr>
              <a:t> (negative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4%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31%</a:t>
            </a:r>
            <a:r>
              <a:rPr lang="en-US" sz="1600" b="1" i="1" dirty="0">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compared to all 84 stocks with a range of </a:t>
            </a:r>
            <a:r>
              <a:rPr lang="en-US" sz="1600" b="1" i="1" dirty="0">
                <a:solidFill>
                  <a:srgbClr val="FF0000"/>
                </a:solidFill>
                <a:latin typeface="Times New Roman" panose="02020603050405020304" pitchFamily="18" charset="0"/>
                <a:cs typeface="Times New Roman" panose="02020603050405020304" pitchFamily="18" charset="0"/>
              </a:rPr>
              <a:t>0.05%~8.62%</a:t>
            </a:r>
            <a:r>
              <a:rPr lang="en-US" sz="16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9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7%</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38%</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0.60%~11.49%</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9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8%</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90</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-17.91%~10.54%</a:t>
            </a: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sp>
        <p:nvSpPr>
          <p:cNvPr id="16" name="文本框 2">
            <a:extLst>
              <a:ext uri="{FF2B5EF4-FFF2-40B4-BE49-F238E27FC236}">
                <a16:creationId xmlns:a16="http://schemas.microsoft.com/office/drawing/2014/main" id="{559A981B-3102-D3BA-0DEB-F11D09689E47}"/>
              </a:ext>
            </a:extLst>
          </p:cNvPr>
          <p:cNvSpPr txBox="1"/>
          <p:nvPr/>
        </p:nvSpPr>
        <p:spPr>
          <a:xfrm>
            <a:off x="-22462" y="5072744"/>
            <a:ext cx="1225702" cy="1892826"/>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*ENIC and CEPU have been removed from the </a:t>
            </a:r>
            <a:r>
              <a:rPr lang="en-US" altLang="zh-CN" sz="1100" dirty="0">
                <a:latin typeface="Times New Roman" panose="02020603050405020304" pitchFamily="18" charset="0"/>
                <a:cs typeface="Times New Roman" panose="02020603050405020304" pitchFamily="18" charset="0"/>
              </a:rPr>
              <a:t>D</a:t>
            </a:r>
            <a:r>
              <a:rPr lang="en-US" sz="1100" dirty="0">
                <a:latin typeface="Times New Roman" panose="02020603050405020304" pitchFamily="18" charset="0"/>
                <a:cs typeface="Times New Roman" panose="02020603050405020304" pitchFamily="18" charset="0"/>
              </a:rPr>
              <a:t>ividend Yield plot, EPS and FCF Yield plot since their numbers are extremely high</a:t>
            </a:r>
          </a:p>
          <a:p>
            <a:endParaRPr lang="en-US" dirty="0"/>
          </a:p>
        </p:txBody>
      </p:sp>
      <p:pic>
        <p:nvPicPr>
          <p:cNvPr id="5" name="Picture 4" descr="A graph with red dots&#10;&#10;Description automatically generated">
            <a:extLst>
              <a:ext uri="{FF2B5EF4-FFF2-40B4-BE49-F238E27FC236}">
                <a16:creationId xmlns:a16="http://schemas.microsoft.com/office/drawing/2014/main" id="{EDB90131-3B92-02D9-0D87-DE7A0BC99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341" y="-12315"/>
            <a:ext cx="4804099" cy="3411891"/>
          </a:xfrm>
          <a:prstGeom prst="rect">
            <a:avLst/>
          </a:prstGeom>
        </p:spPr>
      </p:pic>
      <p:pic>
        <p:nvPicPr>
          <p:cNvPr id="9" name="Picture 8" descr="A graph with green dots&#10;&#10;Description automatically generated">
            <a:extLst>
              <a:ext uri="{FF2B5EF4-FFF2-40B4-BE49-F238E27FC236}">
                <a16:creationId xmlns:a16="http://schemas.microsoft.com/office/drawing/2014/main" id="{F65C7C28-DDD0-FF52-8984-8357AC51B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417" y="3429000"/>
            <a:ext cx="4873949" cy="3410457"/>
          </a:xfrm>
          <a:prstGeom prst="rect">
            <a:avLst/>
          </a:prstGeom>
        </p:spPr>
      </p:pic>
      <p:pic>
        <p:nvPicPr>
          <p:cNvPr id="6" name="Picture 5" descr="A graph with blue dots&#10;&#10;Description automatically generated">
            <a:extLst>
              <a:ext uri="{FF2B5EF4-FFF2-40B4-BE49-F238E27FC236}">
                <a16:creationId xmlns:a16="http://schemas.microsoft.com/office/drawing/2014/main" id="{A543E313-D1A6-E512-637C-E3F9C9D2AA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40" y="3377959"/>
            <a:ext cx="4873949" cy="3461498"/>
          </a:xfrm>
          <a:prstGeom prst="rect">
            <a:avLst/>
          </a:prstGeom>
        </p:spPr>
      </p:pic>
    </p:spTree>
    <p:extLst>
      <p:ext uri="{BB962C8B-B14F-4D97-AF65-F5344CB8AC3E}">
        <p14:creationId xmlns:p14="http://schemas.microsoft.com/office/powerpoint/2010/main" val="2281839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5A48E-A1FB-F557-5215-DA9A886826F8}"/>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Utilities </a:t>
            </a:r>
            <a:r>
              <a:rPr lang="en-US" sz="3200" dirty="0">
                <a:latin typeface="Times New Roman" panose="02020603050405020304" pitchFamily="18" charset="0"/>
                <a:cs typeface="Times New Roman" panose="02020603050405020304" pitchFamily="18" charset="0"/>
              </a:rPr>
              <a:t>Sector</a:t>
            </a:r>
          </a:p>
        </p:txBody>
      </p:sp>
      <p:sp>
        <p:nvSpPr>
          <p:cNvPr id="4" name="灯片编号占位符 3">
            <a:extLst>
              <a:ext uri="{FF2B5EF4-FFF2-40B4-BE49-F238E27FC236}">
                <a16:creationId xmlns:a16="http://schemas.microsoft.com/office/drawing/2014/main" id="{6D7C783D-743F-D935-9EEE-5D0CD4DDCD4C}"/>
              </a:ext>
            </a:extLst>
          </p:cNvPr>
          <p:cNvSpPr>
            <a:spLocks noGrp="1"/>
          </p:cNvSpPr>
          <p:nvPr>
            <p:ph type="sldNum" sz="quarter" idx="12"/>
          </p:nvPr>
        </p:nvSpPr>
        <p:spPr/>
        <p:txBody>
          <a:bodyPr/>
          <a:lstStyle/>
          <a:p>
            <a:fld id="{B5530BF4-7B44-4B4D-9799-7C2B90B3FD94}" type="slidenum">
              <a:rPr lang="en-US" smtClean="0"/>
              <a:t>62</a:t>
            </a:fld>
            <a:endParaRPr lang="en-US"/>
          </a:p>
        </p:txBody>
      </p:sp>
      <p:graphicFrame>
        <p:nvGraphicFramePr>
          <p:cNvPr id="8" name="表格 7">
            <a:extLst>
              <a:ext uri="{FF2B5EF4-FFF2-40B4-BE49-F238E27FC236}">
                <a16:creationId xmlns:a16="http://schemas.microsoft.com/office/drawing/2014/main" id="{5BF910C2-59FD-AC54-4539-AE69F04134B5}"/>
              </a:ext>
            </a:extLst>
          </p:cNvPr>
          <p:cNvGraphicFramePr>
            <a:graphicFrameLocks noGrp="1"/>
          </p:cNvGraphicFramePr>
          <p:nvPr>
            <p:extLst>
              <p:ext uri="{D42A27DB-BD31-4B8C-83A1-F6EECF244321}">
                <p14:modId xmlns:p14="http://schemas.microsoft.com/office/powerpoint/2010/main" val="830610798"/>
              </p:ext>
            </p:extLst>
          </p:nvPr>
        </p:nvGraphicFramePr>
        <p:xfrm>
          <a:off x="838200" y="4867275"/>
          <a:ext cx="10134599" cy="1854200"/>
        </p:xfrm>
        <a:graphic>
          <a:graphicData uri="http://schemas.openxmlformats.org/drawingml/2006/table">
            <a:tbl>
              <a:tblPr firstRow="1" bandRow="1">
                <a:tableStyleId>{5C22544A-7EE6-4342-B048-85BDC9FD1C3A}</a:tableStyleId>
              </a:tblPr>
              <a:tblGrid>
                <a:gridCol w="4916055">
                  <a:extLst>
                    <a:ext uri="{9D8B030D-6E8A-4147-A177-3AD203B41FA5}">
                      <a16:colId xmlns:a16="http://schemas.microsoft.com/office/drawing/2014/main" val="1210202032"/>
                    </a:ext>
                  </a:extLst>
                </a:gridCol>
                <a:gridCol w="1764145">
                  <a:extLst>
                    <a:ext uri="{9D8B030D-6E8A-4147-A177-3AD203B41FA5}">
                      <a16:colId xmlns:a16="http://schemas.microsoft.com/office/drawing/2014/main" val="1923971586"/>
                    </a:ext>
                  </a:extLst>
                </a:gridCol>
                <a:gridCol w="1708727">
                  <a:extLst>
                    <a:ext uri="{9D8B030D-6E8A-4147-A177-3AD203B41FA5}">
                      <a16:colId xmlns:a16="http://schemas.microsoft.com/office/drawing/2014/main" val="1955842763"/>
                    </a:ext>
                  </a:extLst>
                </a:gridCol>
                <a:gridCol w="1745672">
                  <a:extLst>
                    <a:ext uri="{9D8B030D-6E8A-4147-A177-3AD203B41FA5}">
                      <a16:colId xmlns:a16="http://schemas.microsoft.com/office/drawing/2014/main" val="2144176193"/>
                    </a:ext>
                  </a:extLst>
                </a:gridCol>
              </a:tblGrid>
              <a:tr h="370840">
                <a:tc>
                  <a:txBody>
                    <a:bodyPr/>
                    <a:lstStyle/>
                    <a:p>
                      <a:r>
                        <a:rPr lang="en-US" dirty="0"/>
                        <a:t>Total 9 Filtered Stocks</a:t>
                      </a:r>
                    </a:p>
                  </a:txBody>
                  <a:tcPr/>
                </a:tc>
                <a:tc>
                  <a:txBody>
                    <a:bodyPr/>
                    <a:lstStyle/>
                    <a:p>
                      <a:r>
                        <a:rPr lang="en-US" dirty="0"/>
                        <a:t>60 Days</a:t>
                      </a:r>
                    </a:p>
                  </a:txBody>
                  <a:tcPr/>
                </a:tc>
                <a:tc>
                  <a:txBody>
                    <a:bodyPr/>
                    <a:lstStyle/>
                    <a:p>
                      <a:r>
                        <a:rPr lang="en-US" dirty="0"/>
                        <a:t>120 Days</a:t>
                      </a:r>
                    </a:p>
                  </a:txBody>
                  <a:tcPr/>
                </a:tc>
                <a:tc>
                  <a:txBody>
                    <a:bodyPr/>
                    <a:lstStyle/>
                    <a:p>
                      <a:r>
                        <a:rPr lang="en-US" dirty="0"/>
                        <a:t>1 Year</a:t>
                      </a:r>
                    </a:p>
                  </a:txBody>
                  <a:tcPr/>
                </a:tc>
                <a:extLst>
                  <a:ext uri="{0D108BD9-81ED-4DB2-BD59-A6C34878D82A}">
                    <a16:rowId xmlns:a16="http://schemas.microsoft.com/office/drawing/2014/main" val="48356510"/>
                  </a:ext>
                </a:extLst>
              </a:tr>
              <a:tr h="370840">
                <a:tc>
                  <a:txBody>
                    <a:bodyPr/>
                    <a:lstStyle/>
                    <a:p>
                      <a:r>
                        <a:rPr lang="en-US" dirty="0"/>
                        <a:t>No. Stocks with Positive Returns</a:t>
                      </a:r>
                    </a:p>
                  </a:txBody>
                  <a:tcPr/>
                </a:tc>
                <a:tc>
                  <a:txBody>
                    <a:bodyPr/>
                    <a:lstStyle/>
                    <a:p>
                      <a:r>
                        <a:rPr lang="en-US" dirty="0"/>
                        <a:t>6</a:t>
                      </a:r>
                    </a:p>
                  </a:txBody>
                  <a:tcPr/>
                </a:tc>
                <a:tc>
                  <a:txBody>
                    <a:bodyPr/>
                    <a:lstStyle/>
                    <a:p>
                      <a:r>
                        <a:rPr lang="en-US" dirty="0"/>
                        <a:t>7</a:t>
                      </a:r>
                    </a:p>
                  </a:txBody>
                  <a:tcPr/>
                </a:tc>
                <a:tc>
                  <a:txBody>
                    <a:bodyPr/>
                    <a:lstStyle/>
                    <a:p>
                      <a:r>
                        <a:rPr lang="en-US" dirty="0"/>
                        <a:t>6</a:t>
                      </a:r>
                    </a:p>
                  </a:txBody>
                  <a:tcPr/>
                </a:tc>
                <a:extLst>
                  <a:ext uri="{0D108BD9-81ED-4DB2-BD59-A6C34878D82A}">
                    <a16:rowId xmlns:a16="http://schemas.microsoft.com/office/drawing/2014/main" val="3915205323"/>
                  </a:ext>
                </a:extLst>
              </a:tr>
              <a:tr h="370840">
                <a:tc>
                  <a:txBody>
                    <a:bodyPr/>
                    <a:lstStyle/>
                    <a:p>
                      <a:r>
                        <a:rPr lang="en-US" dirty="0"/>
                        <a:t>No. Stocks with Returns Higher than S&amp;P 500</a:t>
                      </a:r>
                    </a:p>
                  </a:txBody>
                  <a:tcPr/>
                </a:tc>
                <a:tc>
                  <a:txBody>
                    <a:bodyPr/>
                    <a:lstStyle/>
                    <a:p>
                      <a:r>
                        <a:rPr lang="en-US" dirty="0"/>
                        <a:t>3</a:t>
                      </a:r>
                    </a:p>
                  </a:txBody>
                  <a:tcPr/>
                </a:tc>
                <a:tc>
                  <a:txBody>
                    <a:bodyPr/>
                    <a:lstStyle/>
                    <a:p>
                      <a:r>
                        <a:rPr lang="en-US" dirty="0"/>
                        <a:t>4</a:t>
                      </a:r>
                    </a:p>
                  </a:txBody>
                  <a:tcPr/>
                </a:tc>
                <a:tc>
                  <a:txBody>
                    <a:bodyPr/>
                    <a:lstStyle/>
                    <a:p>
                      <a:r>
                        <a:rPr lang="en-US" dirty="0"/>
                        <a:t>3</a:t>
                      </a:r>
                    </a:p>
                  </a:txBody>
                  <a:tcPr/>
                </a:tc>
                <a:extLst>
                  <a:ext uri="{0D108BD9-81ED-4DB2-BD59-A6C34878D82A}">
                    <a16:rowId xmlns:a16="http://schemas.microsoft.com/office/drawing/2014/main" val="483059757"/>
                  </a:ext>
                </a:extLst>
              </a:tr>
              <a:tr h="370840">
                <a:tc>
                  <a:txBody>
                    <a:bodyPr/>
                    <a:lstStyle/>
                    <a:p>
                      <a:r>
                        <a:rPr lang="en-US" dirty="0"/>
                        <a:t>Total Average Returns</a:t>
                      </a:r>
                    </a:p>
                  </a:txBody>
                  <a:tcPr/>
                </a:tc>
                <a:tc>
                  <a:txBody>
                    <a:bodyPr/>
                    <a:lstStyle/>
                    <a:p>
                      <a:r>
                        <a:rPr lang="en-US" dirty="0"/>
                        <a:t>-1.33%</a:t>
                      </a:r>
                    </a:p>
                  </a:txBody>
                  <a:tcPr/>
                </a:tc>
                <a:tc>
                  <a:txBody>
                    <a:bodyPr/>
                    <a:lstStyle/>
                    <a:p>
                      <a:r>
                        <a:rPr lang="en-US" dirty="0"/>
                        <a:t>10.26%</a:t>
                      </a:r>
                    </a:p>
                  </a:txBody>
                  <a:tcPr/>
                </a:tc>
                <a:tc>
                  <a:txBody>
                    <a:bodyPr/>
                    <a:lstStyle/>
                    <a:p>
                      <a:r>
                        <a:rPr lang="en-US" dirty="0"/>
                        <a:t>14.52%</a:t>
                      </a:r>
                    </a:p>
                  </a:txBody>
                  <a:tcPr/>
                </a:tc>
                <a:extLst>
                  <a:ext uri="{0D108BD9-81ED-4DB2-BD59-A6C34878D82A}">
                    <a16:rowId xmlns:a16="http://schemas.microsoft.com/office/drawing/2014/main" val="3563418472"/>
                  </a:ext>
                </a:extLst>
              </a:tr>
              <a:tr h="370840">
                <a:tc>
                  <a:txBody>
                    <a:bodyPr/>
                    <a:lstStyle/>
                    <a:p>
                      <a:r>
                        <a:rPr lang="en-US" dirty="0"/>
                        <a:t>Returns of S&amp;P 500</a:t>
                      </a:r>
                    </a:p>
                  </a:txBody>
                  <a:tcPr/>
                </a:tc>
                <a:tc>
                  <a:txBody>
                    <a:bodyPr/>
                    <a:lstStyle/>
                    <a:p>
                      <a:r>
                        <a:rPr lang="en-US" dirty="0"/>
                        <a:t>2.65%</a:t>
                      </a:r>
                    </a:p>
                  </a:txBody>
                  <a:tcPr/>
                </a:tc>
                <a:tc>
                  <a:txBody>
                    <a:bodyPr/>
                    <a:lstStyle/>
                    <a:p>
                      <a:r>
                        <a:rPr lang="en-US" dirty="0"/>
                        <a:t>6.89%</a:t>
                      </a:r>
                    </a:p>
                  </a:txBody>
                  <a:tcPr/>
                </a:tc>
                <a:tc>
                  <a:txBody>
                    <a:bodyPr/>
                    <a:lstStyle/>
                    <a:p>
                      <a:r>
                        <a:rPr lang="en-US" dirty="0"/>
                        <a:t>23.62%</a:t>
                      </a:r>
                    </a:p>
                  </a:txBody>
                  <a:tcPr/>
                </a:tc>
                <a:extLst>
                  <a:ext uri="{0D108BD9-81ED-4DB2-BD59-A6C34878D82A}">
                    <a16:rowId xmlns:a16="http://schemas.microsoft.com/office/drawing/2014/main" val="4522911"/>
                  </a:ext>
                </a:extLst>
              </a:tr>
            </a:tbl>
          </a:graphicData>
        </a:graphic>
      </p:graphicFrame>
      <p:sp>
        <p:nvSpPr>
          <p:cNvPr id="9" name="文本框 8">
            <a:extLst>
              <a:ext uri="{FF2B5EF4-FFF2-40B4-BE49-F238E27FC236}">
                <a16:creationId xmlns:a16="http://schemas.microsoft.com/office/drawing/2014/main" id="{640111BF-6605-52AF-4BD6-6F77F1A4DF25}"/>
              </a:ext>
            </a:extLst>
          </p:cNvPr>
          <p:cNvSpPr txBox="1"/>
          <p:nvPr/>
        </p:nvSpPr>
        <p:spPr>
          <a:xfrm>
            <a:off x="689324" y="1990725"/>
            <a:ext cx="2673928" cy="2554545"/>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Filtered Investment Portfolio performs worse than S&amp;P 500 factors in 60-day and 1-year period, especially in  60-day when the returns fail to get positive.</a:t>
            </a:r>
          </a:p>
        </p:txBody>
      </p:sp>
      <p:pic>
        <p:nvPicPr>
          <p:cNvPr id="6" name="Picture 5" descr="A screenshot of a graph&#10;&#10;Description automatically generated">
            <a:extLst>
              <a:ext uri="{FF2B5EF4-FFF2-40B4-BE49-F238E27FC236}">
                <a16:creationId xmlns:a16="http://schemas.microsoft.com/office/drawing/2014/main" id="{8BD43E5E-2C5C-B9D5-601A-5E8DC25FA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286" y="0"/>
            <a:ext cx="8063592" cy="4607766"/>
          </a:xfrm>
          <a:prstGeom prst="rect">
            <a:avLst/>
          </a:prstGeom>
        </p:spPr>
      </p:pic>
    </p:spTree>
    <p:extLst>
      <p:ext uri="{BB962C8B-B14F-4D97-AF65-F5344CB8AC3E}">
        <p14:creationId xmlns:p14="http://schemas.microsoft.com/office/powerpoint/2010/main" val="1232136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A7EB66-3C42-3E39-1557-707E9ED09413}"/>
              </a:ext>
            </a:extLst>
          </p:cNvPr>
          <p:cNvSpPr>
            <a:spLocks noGrp="1"/>
          </p:cNvSpPr>
          <p:nvPr>
            <p:ph type="sldNum" sz="quarter" idx="12"/>
          </p:nvPr>
        </p:nvSpPr>
        <p:spPr/>
        <p:txBody>
          <a:bodyPr/>
          <a:lstStyle/>
          <a:p>
            <a:fld id="{B5530BF4-7B44-4B4D-9799-7C2B90B3FD94}" type="slidenum">
              <a:rPr lang="en-US" smtClean="0"/>
              <a:t>63</a:t>
            </a:fld>
            <a:endParaRPr lang="en-US"/>
          </a:p>
        </p:txBody>
      </p:sp>
      <p:sp>
        <p:nvSpPr>
          <p:cNvPr id="5" name="标题 1">
            <a:extLst>
              <a:ext uri="{FF2B5EF4-FFF2-40B4-BE49-F238E27FC236}">
                <a16:creationId xmlns:a16="http://schemas.microsoft.com/office/drawing/2014/main" id="{AA958345-B789-F758-7DD3-1E81CB0153CC}"/>
              </a:ext>
            </a:extLst>
          </p:cNvPr>
          <p:cNvSpPr>
            <a:spLocks noGrp="1"/>
          </p:cNvSpPr>
          <p:nvPr>
            <p:ph type="title"/>
          </p:nvPr>
        </p:nvSpPr>
        <p:spPr>
          <a:xfrm>
            <a:off x="773545" y="460375"/>
            <a:ext cx="3244273"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Performance of Filtered Stocks in </a:t>
            </a:r>
            <a:r>
              <a:rPr lang="en-US" altLang="zh-CN" sz="3200" dirty="0">
                <a:latin typeface="Times New Roman" panose="02020603050405020304" pitchFamily="18" charset="0"/>
                <a:cs typeface="Times New Roman" panose="02020603050405020304" pitchFamily="18" charset="0"/>
              </a:rPr>
              <a:t>Utilities </a:t>
            </a:r>
            <a:r>
              <a:rPr lang="en-US" sz="3200" dirty="0">
                <a:latin typeface="Times New Roman" panose="02020603050405020304" pitchFamily="18" charset="0"/>
                <a:cs typeface="Times New Roman" panose="02020603050405020304" pitchFamily="18" charset="0"/>
              </a:rPr>
              <a:t>Sector</a:t>
            </a:r>
          </a:p>
        </p:txBody>
      </p:sp>
      <p:sp>
        <p:nvSpPr>
          <p:cNvPr id="6" name="文本框 10">
            <a:extLst>
              <a:ext uri="{FF2B5EF4-FFF2-40B4-BE49-F238E27FC236}">
                <a16:creationId xmlns:a16="http://schemas.microsoft.com/office/drawing/2014/main" id="{92FEBF1B-238E-9708-77D0-CBC8092C5548}"/>
              </a:ext>
            </a:extLst>
          </p:cNvPr>
          <p:cNvSpPr txBox="1"/>
          <p:nvPr/>
        </p:nvSpPr>
        <p:spPr>
          <a:xfrm>
            <a:off x="458976" y="2089760"/>
            <a:ext cx="3386294" cy="3416320"/>
          </a:xfrm>
          <a:prstGeom prst="rect">
            <a:avLst/>
          </a:prstGeom>
          <a:noFill/>
        </p:spPr>
        <p:txBody>
          <a:bodyPr wrap="square" rtlCol="0">
            <a:spAutoFit/>
          </a:bodyPr>
          <a:lstStyle/>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Throughout the year, the healthcare sector exceeded the market average in June, July, and early August, then lagged behind the market average in the subsequent months and began to slightly outperform the market average starting in March.</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Standard deviation of the returns of the portfolio is 0.077.</a:t>
            </a:r>
          </a:p>
        </p:txBody>
      </p:sp>
      <p:pic>
        <p:nvPicPr>
          <p:cNvPr id="8" name="Picture 7" descr="A graph with blue and orange lines&#10;&#10;Description automatically generated">
            <a:extLst>
              <a:ext uri="{FF2B5EF4-FFF2-40B4-BE49-F238E27FC236}">
                <a16:creationId xmlns:a16="http://schemas.microsoft.com/office/drawing/2014/main" id="{B8F5A171-AAFD-CB64-0316-B8DB50C7E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4" y="0"/>
            <a:ext cx="7772400" cy="6224238"/>
          </a:xfrm>
          <a:prstGeom prst="rect">
            <a:avLst/>
          </a:prstGeom>
        </p:spPr>
      </p:pic>
    </p:spTree>
    <p:extLst>
      <p:ext uri="{BB962C8B-B14F-4D97-AF65-F5344CB8AC3E}">
        <p14:creationId xmlns:p14="http://schemas.microsoft.com/office/powerpoint/2010/main" val="2590486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C2DEE-52DD-0DB3-9514-C383CB7C18F8}"/>
              </a:ext>
            </a:extLst>
          </p:cNvPr>
          <p:cNvSpPr>
            <a:spLocks noGrp="1"/>
          </p:cNvSpPr>
          <p:nvPr>
            <p:ph type="title"/>
          </p:nvPr>
        </p:nvSpPr>
        <p:spPr>
          <a:xfrm>
            <a:off x="838200" y="500061"/>
            <a:ext cx="10515600" cy="1325563"/>
          </a:xfrm>
        </p:spPr>
        <p:txBody>
          <a:bodyPr>
            <a:normAutofit/>
          </a:bodyPr>
          <a:lstStyle/>
          <a:p>
            <a:r>
              <a:rPr lang="en-US" sz="3200" dirty="0">
                <a:latin typeface="Times New Roman" panose="02020603050405020304" pitchFamily="18" charset="0"/>
                <a:cs typeface="Times New Roman" panose="02020603050405020304" pitchFamily="18" charset="0"/>
              </a:rPr>
              <a:t>Definition of Best Performing Stocks</a:t>
            </a:r>
          </a:p>
        </p:txBody>
      </p:sp>
      <p:sp>
        <p:nvSpPr>
          <p:cNvPr id="3" name="内容占位符 2">
            <a:extLst>
              <a:ext uri="{FF2B5EF4-FFF2-40B4-BE49-F238E27FC236}">
                <a16:creationId xmlns:a16="http://schemas.microsoft.com/office/drawing/2014/main" id="{34C3957C-DE20-87A2-6DC2-FC6AD6EB6B51}"/>
              </a:ext>
            </a:extLst>
          </p:cNvPr>
          <p:cNvSpPr>
            <a:spLocks noGrp="1"/>
          </p:cNvSpPr>
          <p:nvPr>
            <p:ph idx="1"/>
          </p:nvPr>
        </p:nvSpPr>
        <p:spPr>
          <a:xfrm>
            <a:off x="838200" y="1517302"/>
            <a:ext cx="10515600" cy="5054320"/>
          </a:xfrm>
        </p:spPr>
        <p:txBody>
          <a:bodyPr>
            <a:normAutofit/>
          </a:bodyPr>
          <a:lstStyle/>
          <a:p>
            <a:r>
              <a:rPr lang="en-US" sz="1600" dirty="0">
                <a:latin typeface="Times New Roman" panose="02020603050405020304" pitchFamily="18" charset="0"/>
                <a:cs typeface="Times New Roman" panose="02020603050405020304" pitchFamily="18" charset="0"/>
              </a:rPr>
              <a:t>In this process, we analyze the performance of stocks basing on 4 metrics: </a:t>
            </a:r>
          </a:p>
          <a:p>
            <a:pPr lvl="1"/>
            <a:r>
              <a:rPr lang="en-US" sz="1400" dirty="0">
                <a:latin typeface="Times New Roman" panose="02020603050405020304" pitchFamily="18" charset="0"/>
                <a:cs typeface="Times New Roman" panose="02020603050405020304" pitchFamily="18" charset="0"/>
              </a:rPr>
              <a:t>Debt/ EBITDA</a:t>
            </a:r>
          </a:p>
          <a:p>
            <a:pPr lvl="1"/>
            <a:r>
              <a:rPr lang="en-US" sz="1400" dirty="0">
                <a:latin typeface="Times New Roman" panose="02020603050405020304" pitchFamily="18" charset="0"/>
                <a:cs typeface="Times New Roman" panose="02020603050405020304" pitchFamily="18" charset="0"/>
              </a:rPr>
              <a:t>Dividend Yield</a:t>
            </a:r>
          </a:p>
          <a:p>
            <a:pPr lvl="1"/>
            <a:r>
              <a:rPr lang="en-US" sz="1400" dirty="0">
                <a:latin typeface="Times New Roman" panose="02020603050405020304" pitchFamily="18" charset="0"/>
                <a:cs typeface="Times New Roman" panose="02020603050405020304" pitchFamily="18" charset="0"/>
              </a:rPr>
              <a:t>EPS Yield</a:t>
            </a:r>
          </a:p>
          <a:p>
            <a:pPr lvl="1"/>
            <a:r>
              <a:rPr lang="en-US" sz="1400" dirty="0">
                <a:latin typeface="Times New Roman" panose="02020603050405020304" pitchFamily="18" charset="0"/>
                <a:cs typeface="Times New Roman" panose="02020603050405020304" pitchFamily="18" charset="0"/>
              </a:rPr>
              <a:t>FCF Yield</a:t>
            </a:r>
          </a:p>
          <a:p>
            <a:r>
              <a:rPr lang="en-US" sz="1600" dirty="0">
                <a:latin typeface="Times New Roman" panose="02020603050405020304" pitchFamily="18" charset="0"/>
                <a:cs typeface="Times New Roman" panose="02020603050405020304" pitchFamily="18" charset="0"/>
              </a:rPr>
              <a:t>A good-performing stock should have low </a:t>
            </a:r>
            <a:r>
              <a:rPr lang="en-US" sz="1600" i="1" dirty="0">
                <a:latin typeface="Times New Roman" panose="02020603050405020304" pitchFamily="18" charset="0"/>
                <a:cs typeface="Times New Roman" panose="02020603050405020304" pitchFamily="18" charset="0"/>
              </a:rPr>
              <a:t>Debt/ EBITDA </a:t>
            </a:r>
            <a:r>
              <a:rPr lang="en-US" sz="1600" dirty="0">
                <a:latin typeface="Times New Roman" panose="02020603050405020304" pitchFamily="18" charset="0"/>
                <a:cs typeface="Times New Roman" panose="02020603050405020304" pitchFamily="18" charset="0"/>
              </a:rPr>
              <a:t>and high in other 3 metrics </a:t>
            </a:r>
          </a:p>
          <a:p>
            <a:r>
              <a:rPr lang="en-US" sz="1600" dirty="0">
                <a:latin typeface="Times New Roman" panose="02020603050405020304" pitchFamily="18" charset="0"/>
                <a:cs typeface="Times New Roman" panose="02020603050405020304" pitchFamily="18" charset="0"/>
              </a:rPr>
              <a:t>First, Stocks with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 are dropped to simplify calculation. </a:t>
            </a:r>
          </a:p>
          <a:p>
            <a:r>
              <a:rPr lang="en-US" sz="1600" dirty="0">
                <a:latin typeface="Times New Roman" panose="02020603050405020304" pitchFamily="18" charset="0"/>
                <a:cs typeface="Times New Roman" panose="02020603050405020304" pitchFamily="18" charset="0"/>
              </a:rPr>
              <a:t>Then, stocks are sorted into four list based on the above metrics. </a:t>
            </a:r>
          </a:p>
          <a:p>
            <a:r>
              <a:rPr lang="en-US" sz="1600" dirty="0">
                <a:latin typeface="Times New Roman" panose="02020603050405020304" pitchFamily="18" charset="0"/>
                <a:cs typeface="Times New Roman" panose="02020603050405020304" pitchFamily="18" charset="0"/>
              </a:rPr>
              <a:t>Top </a:t>
            </a:r>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stocks in each list are picked and combined to get a preliminary set.</a:t>
            </a:r>
          </a:p>
          <a:p>
            <a:r>
              <a:rPr lang="en-US" sz="1600" dirty="0">
                <a:latin typeface="Times New Roman" panose="02020603050405020304" pitchFamily="18" charset="0"/>
                <a:cs typeface="Times New Roman" panose="02020603050405020304" pitchFamily="18" charset="0"/>
              </a:rPr>
              <a:t>Then each stock in the preliminary set goes through a check where if it is among the bottom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stocks on any of the four lists, it should be removed from the set.</a:t>
            </a:r>
          </a:p>
          <a:p>
            <a:r>
              <a:rPr lang="en-US" sz="1600" dirty="0">
                <a:latin typeface="Times New Roman" panose="02020603050405020304" pitchFamily="18" charset="0"/>
                <a:cs typeface="Times New Roman" panose="02020603050405020304" pitchFamily="18" charset="0"/>
              </a:rPr>
              <a:t>The stocks remained in the set after being checked is defined as the best performing stocks.</a:t>
            </a:r>
          </a:p>
          <a:p>
            <a:r>
              <a:rPr lang="en-US" sz="1600" dirty="0">
                <a:latin typeface="Times New Roman" panose="02020603050405020304" pitchFamily="18" charset="0"/>
                <a:cs typeface="Times New Roman" panose="02020603050405020304" pitchFamily="18" charset="0"/>
              </a:rPr>
              <a:t>In each sector, based on the number of the stocks in the sector and the metrics’ distribution, </a:t>
            </a:r>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and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are chosen to be different pairs of numbers, to get a final investing portfolio with a size between 5 to 20.</a:t>
            </a:r>
          </a:p>
          <a:p>
            <a:pPr lvl="1"/>
            <a:r>
              <a:rPr lang="en-US" sz="1200" dirty="0">
                <a:latin typeface="Times New Roman" panose="02020603050405020304" pitchFamily="18" charset="0"/>
                <a:cs typeface="Times New Roman" panose="02020603050405020304" pitchFamily="18" charset="0"/>
              </a:rPr>
              <a:t>For example, in the </a:t>
            </a:r>
            <a:r>
              <a:rPr lang="en-US" sz="1200" i="1" dirty="0">
                <a:latin typeface="Times New Roman" panose="02020603050405020304" pitchFamily="18" charset="0"/>
                <a:cs typeface="Times New Roman" panose="02020603050405020304" pitchFamily="18" charset="0"/>
              </a:rPr>
              <a:t>Healthcare</a:t>
            </a:r>
            <a:r>
              <a:rPr lang="en-US" sz="1200" dirty="0">
                <a:latin typeface="Times New Roman" panose="02020603050405020304" pitchFamily="18" charset="0"/>
                <a:cs typeface="Times New Roman" panose="02020603050405020304" pitchFamily="18" charset="0"/>
              </a:rPr>
              <a:t> sector, </a:t>
            </a:r>
            <a:r>
              <a:rPr lang="en-US" sz="1200" b="1" dirty="0">
                <a:solidFill>
                  <a:srgbClr val="FF0000"/>
                </a:solidFill>
                <a:latin typeface="Times New Roman" panose="02020603050405020304" pitchFamily="18" charset="0"/>
                <a:cs typeface="Times New Roman" panose="02020603050405020304" pitchFamily="18" charset="0"/>
              </a:rPr>
              <a:t>X</a:t>
            </a:r>
            <a:r>
              <a:rPr lang="en-US" sz="1200" dirty="0">
                <a:latin typeface="Times New Roman" panose="02020603050405020304" pitchFamily="18" charset="0"/>
                <a:cs typeface="Times New Roman" panose="02020603050405020304" pitchFamily="18" charset="0"/>
              </a:rPr>
              <a:t> is selected to be </a:t>
            </a:r>
            <a:r>
              <a:rPr lang="en-US" sz="1200" b="1" dirty="0">
                <a:solidFill>
                  <a:srgbClr val="FF0000"/>
                </a:solidFill>
                <a:latin typeface="Times New Roman" panose="02020603050405020304" pitchFamily="18" charset="0"/>
                <a:cs typeface="Times New Roman" panose="02020603050405020304" pitchFamily="18" charset="0"/>
              </a:rPr>
              <a:t>30</a:t>
            </a:r>
            <a:r>
              <a:rPr lang="en-US" sz="1200" dirty="0">
                <a:latin typeface="Times New Roman" panose="02020603050405020304" pitchFamily="18" charset="0"/>
                <a:cs typeface="Times New Roman" panose="02020603050405020304" pitchFamily="18" charset="0"/>
              </a:rPr>
              <a:t> and </a:t>
            </a:r>
            <a:r>
              <a:rPr lang="en-US" sz="1200" b="1" dirty="0">
                <a:solidFill>
                  <a:srgbClr val="00B0F0"/>
                </a:solidFill>
                <a:latin typeface="Times New Roman" panose="02020603050405020304" pitchFamily="18" charset="0"/>
                <a:cs typeface="Times New Roman" panose="02020603050405020304" pitchFamily="18" charset="0"/>
              </a:rPr>
              <a:t>Y</a:t>
            </a:r>
            <a:r>
              <a:rPr lang="en-US" sz="1200" dirty="0">
                <a:latin typeface="Times New Roman" panose="02020603050405020304" pitchFamily="18" charset="0"/>
                <a:cs typeface="Times New Roman" panose="02020603050405020304" pitchFamily="18" charset="0"/>
              </a:rPr>
              <a:t> is selected to be </a:t>
            </a:r>
            <a:r>
              <a:rPr lang="en-US" sz="1200" b="1" dirty="0">
                <a:solidFill>
                  <a:srgbClr val="00B0F0"/>
                </a:solidFill>
                <a:latin typeface="Times New Roman" panose="02020603050405020304" pitchFamily="18" charset="0"/>
                <a:cs typeface="Times New Roman" panose="02020603050405020304" pitchFamily="18" charset="0"/>
              </a:rPr>
              <a:t>75</a:t>
            </a:r>
            <a:r>
              <a:rPr lang="en-US" sz="1200" dirty="0">
                <a:latin typeface="Times New Roman" panose="02020603050405020304" pitchFamily="18" charset="0"/>
                <a:cs typeface="Times New Roman" panose="02020603050405020304" pitchFamily="18" charset="0"/>
              </a:rPr>
              <a:t>, while in the </a:t>
            </a:r>
            <a:r>
              <a:rPr lang="en-US" sz="1200" i="1" dirty="0">
                <a:latin typeface="Times New Roman" panose="02020603050405020304" pitchFamily="18" charset="0"/>
                <a:cs typeface="Times New Roman" panose="02020603050405020304" pitchFamily="18" charset="0"/>
              </a:rPr>
              <a:t>Energy Sector </a:t>
            </a:r>
            <a:r>
              <a:rPr lang="en-US" sz="1200" b="1" dirty="0">
                <a:solidFill>
                  <a:srgbClr val="FF0000"/>
                </a:solidFill>
                <a:latin typeface="Times New Roman" panose="02020603050405020304" pitchFamily="18" charset="0"/>
                <a:cs typeface="Times New Roman" panose="02020603050405020304" pitchFamily="18" charset="0"/>
              </a:rPr>
              <a:t>X</a:t>
            </a:r>
            <a:r>
              <a:rPr lang="en-US" sz="1200" dirty="0">
                <a:latin typeface="Times New Roman" panose="02020603050405020304" pitchFamily="18" charset="0"/>
                <a:cs typeface="Times New Roman" panose="02020603050405020304" pitchFamily="18" charset="0"/>
              </a:rPr>
              <a:t> is </a:t>
            </a:r>
            <a:r>
              <a:rPr lang="en-US" sz="1200" b="1" dirty="0">
                <a:solidFill>
                  <a:srgbClr val="FF0000"/>
                </a:solidFill>
                <a:latin typeface="Times New Roman" panose="02020603050405020304" pitchFamily="18" charset="0"/>
                <a:cs typeface="Times New Roman" panose="02020603050405020304" pitchFamily="18" charset="0"/>
              </a:rPr>
              <a:t>50</a:t>
            </a:r>
            <a:r>
              <a:rPr lang="en-US" sz="1200" dirty="0">
                <a:latin typeface="Times New Roman" panose="02020603050405020304" pitchFamily="18" charset="0"/>
                <a:cs typeface="Times New Roman" panose="02020603050405020304" pitchFamily="18" charset="0"/>
              </a:rPr>
              <a:t> and </a:t>
            </a:r>
            <a:r>
              <a:rPr lang="en-US" sz="1200" b="1" dirty="0">
                <a:solidFill>
                  <a:srgbClr val="00B0F0"/>
                </a:solidFill>
                <a:latin typeface="Times New Roman" panose="02020603050405020304" pitchFamily="18" charset="0"/>
                <a:cs typeface="Times New Roman" panose="02020603050405020304" pitchFamily="18" charset="0"/>
              </a:rPr>
              <a:t>Y</a:t>
            </a:r>
            <a:r>
              <a:rPr lang="en-US" sz="1200" dirty="0">
                <a:latin typeface="Times New Roman" panose="02020603050405020304" pitchFamily="18" charset="0"/>
                <a:cs typeface="Times New Roman" panose="02020603050405020304" pitchFamily="18" charset="0"/>
              </a:rPr>
              <a:t> is </a:t>
            </a:r>
            <a:r>
              <a:rPr lang="en-US" sz="1200" b="1" dirty="0">
                <a:solidFill>
                  <a:srgbClr val="00B0F0"/>
                </a:solidFill>
                <a:latin typeface="Times New Roman" panose="02020603050405020304" pitchFamily="18" charset="0"/>
                <a:cs typeface="Times New Roman" panose="02020603050405020304" pitchFamily="18" charset="0"/>
              </a:rPr>
              <a:t>100</a:t>
            </a:r>
            <a:r>
              <a:rPr lang="en-US" sz="1200" dirty="0">
                <a:latin typeface="Times New Roman" panose="02020603050405020304" pitchFamily="18" charset="0"/>
                <a:cs typeface="Times New Roman" panose="02020603050405020304" pitchFamily="18" charset="0"/>
              </a:rPr>
              <a:t>.</a:t>
            </a:r>
          </a:p>
        </p:txBody>
      </p:sp>
      <p:sp>
        <p:nvSpPr>
          <p:cNvPr id="4" name="灯片编号占位符 3">
            <a:extLst>
              <a:ext uri="{FF2B5EF4-FFF2-40B4-BE49-F238E27FC236}">
                <a16:creationId xmlns:a16="http://schemas.microsoft.com/office/drawing/2014/main" id="{949FC3CB-5CBD-6CD2-07F6-32FF85148E01}"/>
              </a:ext>
            </a:extLst>
          </p:cNvPr>
          <p:cNvSpPr>
            <a:spLocks noGrp="1"/>
          </p:cNvSpPr>
          <p:nvPr>
            <p:ph type="sldNum" sz="quarter" idx="12"/>
          </p:nvPr>
        </p:nvSpPr>
        <p:spPr/>
        <p:txBody>
          <a:bodyPr/>
          <a:lstStyle/>
          <a:p>
            <a:fld id="{B5530BF4-7B44-4B4D-9799-7C2B90B3FD94}" type="slidenum">
              <a:rPr lang="en-US" smtClean="0"/>
              <a:t>7</a:t>
            </a:fld>
            <a:endParaRPr lang="en-US"/>
          </a:p>
        </p:txBody>
      </p:sp>
    </p:spTree>
    <p:extLst>
      <p:ext uri="{BB962C8B-B14F-4D97-AF65-F5344CB8AC3E}">
        <p14:creationId xmlns:p14="http://schemas.microsoft.com/office/powerpoint/2010/main" val="1893631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F15D-1872-395C-E2DB-563AEECC3BEB}"/>
              </a:ext>
            </a:extLst>
          </p:cNvPr>
          <p:cNvSpPr>
            <a:spLocks noGrp="1"/>
          </p:cNvSpPr>
          <p:nvPr>
            <p:ph type="title"/>
          </p:nvPr>
        </p:nvSpPr>
        <p:spPr>
          <a:xfrm>
            <a:off x="1065125" y="136525"/>
            <a:ext cx="4481565" cy="1350631"/>
          </a:xfrm>
        </p:spPr>
        <p:txBody>
          <a:bodyPr>
            <a:normAutofit/>
          </a:bodyPr>
          <a:lstStyle/>
          <a:p>
            <a:r>
              <a:rPr lang="en-US" sz="3200" dirty="0">
                <a:latin typeface="Times New Roman" panose="02020603050405020304" pitchFamily="18" charset="0"/>
                <a:cs typeface="Times New Roman" panose="02020603050405020304" pitchFamily="18" charset="0"/>
              </a:rPr>
              <a:t>Basic Materials S</a:t>
            </a:r>
            <a:r>
              <a:rPr lang="en-CN" sz="3200" dirty="0">
                <a:latin typeface="Times New Roman" panose="02020603050405020304" pitchFamily="18" charset="0"/>
                <a:cs typeface="Times New Roman" panose="02020603050405020304" pitchFamily="18" charset="0"/>
              </a:rPr>
              <a:t>ecto</a:t>
            </a:r>
            <a:r>
              <a:rPr lang="en-US" sz="3200" dirty="0">
                <a:latin typeface="Times New Roman" panose="02020603050405020304" pitchFamily="18" charset="0"/>
                <a:cs typeface="Times New Roman" panose="02020603050405020304" pitchFamily="18" charset="0"/>
              </a:rPr>
              <a:t>r</a:t>
            </a:r>
            <a:endParaRPr lang="en-CN" sz="3200" dirty="0"/>
          </a:p>
        </p:txBody>
      </p:sp>
      <p:sp>
        <p:nvSpPr>
          <p:cNvPr id="3" name="Content Placeholder 2">
            <a:extLst>
              <a:ext uri="{FF2B5EF4-FFF2-40B4-BE49-F238E27FC236}">
                <a16:creationId xmlns:a16="http://schemas.microsoft.com/office/drawing/2014/main" id="{8B27B12C-1C07-666B-1D0E-981D3D03AEF3}"/>
              </a:ext>
            </a:extLst>
          </p:cNvPr>
          <p:cNvSpPr>
            <a:spLocks noGrp="1"/>
          </p:cNvSpPr>
          <p:nvPr>
            <p:ph idx="1"/>
          </p:nvPr>
        </p:nvSpPr>
        <p:spPr>
          <a:xfrm>
            <a:off x="763674" y="1157340"/>
            <a:ext cx="7063992" cy="2697526"/>
          </a:xfrm>
        </p:spPr>
        <p:txBody>
          <a:bodyPr>
            <a:normAutofit/>
          </a:bodyPr>
          <a:lstStyle/>
          <a:p>
            <a:r>
              <a:rPr lang="en-US" sz="1800" dirty="0">
                <a:latin typeface="Times New Roman" panose="02020603050405020304" pitchFamily="18" charset="0"/>
                <a:cs typeface="Times New Roman" panose="02020603050405020304" pitchFamily="18" charset="0"/>
              </a:rPr>
              <a:t>Among all </a:t>
            </a:r>
            <a:r>
              <a:rPr lang="en-US" sz="1800" b="1" i="1" dirty="0">
                <a:solidFill>
                  <a:srgbClr val="0070C0"/>
                </a:solidFill>
                <a:latin typeface="Times New Roman" panose="02020603050405020304" pitchFamily="18" charset="0"/>
                <a:cs typeface="Times New Roman" panose="02020603050405020304" pitchFamily="18" charset="0"/>
              </a:rPr>
              <a:t>353</a:t>
            </a:r>
            <a:r>
              <a:rPr lang="en-US" sz="1800" dirty="0">
                <a:latin typeface="Times New Roman" panose="02020603050405020304" pitchFamily="18" charset="0"/>
                <a:cs typeface="Times New Roman" panose="02020603050405020304" pitchFamily="18" charset="0"/>
              </a:rPr>
              <a:t> stocks in Basic materials sector, </a:t>
            </a:r>
            <a:r>
              <a:rPr lang="en-US" sz="1800" b="1" i="1" dirty="0">
                <a:solidFill>
                  <a:srgbClr val="0070C0"/>
                </a:solidFill>
                <a:latin typeface="Times New Roman" panose="02020603050405020304" pitchFamily="18" charset="0"/>
                <a:cs typeface="Times New Roman" panose="02020603050405020304" pitchFamily="18" charset="0"/>
              </a:rPr>
              <a:t>225</a:t>
            </a:r>
            <a:r>
              <a:rPr lang="en-US" sz="1800" dirty="0">
                <a:latin typeface="Times New Roman" panose="02020603050405020304" pitchFamily="18" charset="0"/>
                <a:cs typeface="Times New Roman" panose="02020603050405020304" pitchFamily="18" charset="0"/>
              </a:rPr>
              <a:t> of which move forward to analysis process. Other stocks are dropped because</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8</a:t>
            </a:r>
            <a:r>
              <a:rPr lang="en-US" altLang="zh-CN" sz="1800" dirty="0">
                <a:latin typeface="Times New Roman" panose="02020603050405020304" pitchFamily="18" charset="0"/>
                <a:cs typeface="Times New Roman" panose="02020603050405020304" pitchFamily="18" charset="0"/>
              </a:rPr>
              <a:t> stocks </a:t>
            </a:r>
            <a:r>
              <a:rPr lang="en-US" sz="1800" dirty="0">
                <a:latin typeface="Times New Roman" panose="02020603050405020304" pitchFamily="18" charset="0"/>
                <a:cs typeface="Times New Roman" panose="02020603050405020304" pitchFamily="18" charset="0"/>
              </a:rPr>
              <a:t>lack EPS data; </a:t>
            </a:r>
            <a:r>
              <a:rPr lang="en-US" sz="1800" i="1" dirty="0">
                <a:latin typeface="Times New Roman" panose="02020603050405020304" pitchFamily="18" charset="0"/>
                <a:cs typeface="Times New Roman" panose="02020603050405020304" pitchFamily="18" charset="0"/>
              </a:rPr>
              <a:t>35</a:t>
            </a:r>
            <a:r>
              <a:rPr lang="en-US" sz="1800" dirty="0">
                <a:latin typeface="Times New Roman" panose="02020603050405020304" pitchFamily="18" charset="0"/>
                <a:cs typeface="Times New Roman" panose="02020603050405020304" pitchFamily="18" charset="0"/>
              </a:rPr>
              <a:t> stocks lack debt data; </a:t>
            </a:r>
            <a:r>
              <a:rPr lang="en-US" sz="1800" i="1" dirty="0">
                <a:latin typeface="Times New Roman" panose="02020603050405020304" pitchFamily="18" charset="0"/>
                <a:cs typeface="Times New Roman" panose="02020603050405020304" pitchFamily="18" charset="0"/>
              </a:rPr>
              <a:t>7</a:t>
            </a:r>
            <a:r>
              <a:rPr lang="en-US" sz="1800" dirty="0">
                <a:latin typeface="Times New Roman" panose="02020603050405020304" pitchFamily="18" charset="0"/>
                <a:cs typeface="Times New Roman" panose="02020603050405020304" pitchFamily="18" charset="0"/>
              </a:rPr>
              <a:t> stocks lack shares data; </a:t>
            </a:r>
            <a:r>
              <a:rPr lang="en-US" sz="1800" i="1"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stocks lack EBITDA data; </a:t>
            </a:r>
            <a:r>
              <a:rPr lang="en-US" sz="1800" i="1" dirty="0">
                <a:latin typeface="Times New Roman" panose="02020603050405020304" pitchFamily="18" charset="0"/>
                <a:cs typeface="Times New Roman" panose="02020603050405020304" pitchFamily="18" charset="0"/>
              </a:rPr>
              <a:t>75</a:t>
            </a:r>
            <a:r>
              <a:rPr lang="en-US" sz="1800" dirty="0">
                <a:latin typeface="Times New Roman" panose="02020603050405020304" pitchFamily="18" charset="0"/>
                <a:cs typeface="Times New Roman" panose="02020603050405020304" pitchFamily="18" charset="0"/>
              </a:rPr>
              <a:t> stocks paid zero dividend; </a:t>
            </a:r>
            <a:r>
              <a:rPr lang="en-US" sz="1800" i="1"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stock lacks FCF data.</a:t>
            </a:r>
          </a:p>
          <a:p>
            <a:r>
              <a:rPr lang="en-US" sz="1800" dirty="0">
                <a:latin typeface="Times New Roman" panose="02020603050405020304" pitchFamily="18" charset="0"/>
                <a:cs typeface="Times New Roman" panose="02020603050405020304" pitchFamily="18" charset="0"/>
              </a:rPr>
              <a:t>After eliminating outliers in the stocks by </a:t>
            </a:r>
            <a:r>
              <a:rPr lang="en-US" sz="1800" i="1" dirty="0">
                <a:latin typeface="Times New Roman" panose="02020603050405020304" pitchFamily="18" charset="0"/>
                <a:cs typeface="Times New Roman" panose="02020603050405020304" pitchFamily="18" charset="0"/>
              </a:rPr>
              <a:t>IQR method with sensitivity = 1.5 </a:t>
            </a:r>
            <a:r>
              <a:rPr lang="en-US" sz="1800" dirty="0">
                <a:latin typeface="Times New Roman" panose="02020603050405020304" pitchFamily="18" charset="0"/>
                <a:cs typeface="Times New Roman" panose="02020603050405020304" pitchFamily="18" charset="0"/>
              </a:rPr>
              <a:t>(This may drop out some best-performing stocks), the stocks in Financial Services sector have the following distribution:</a:t>
            </a:r>
          </a:p>
        </p:txBody>
      </p:sp>
      <p:sp>
        <p:nvSpPr>
          <p:cNvPr id="4" name="Slide Number Placeholder 3">
            <a:extLst>
              <a:ext uri="{FF2B5EF4-FFF2-40B4-BE49-F238E27FC236}">
                <a16:creationId xmlns:a16="http://schemas.microsoft.com/office/drawing/2014/main" id="{C46CF373-9047-9757-03B2-1D3BACC8AC7E}"/>
              </a:ext>
            </a:extLst>
          </p:cNvPr>
          <p:cNvSpPr>
            <a:spLocks noGrp="1"/>
          </p:cNvSpPr>
          <p:nvPr>
            <p:ph type="sldNum" sz="quarter" idx="12"/>
          </p:nvPr>
        </p:nvSpPr>
        <p:spPr/>
        <p:txBody>
          <a:bodyPr/>
          <a:lstStyle/>
          <a:p>
            <a:fld id="{B5530BF4-7B44-4B4D-9799-7C2B90B3FD94}" type="slidenum">
              <a:rPr lang="en-US" smtClean="0"/>
              <a:t>8</a:t>
            </a:fld>
            <a:endParaRPr lang="en-US"/>
          </a:p>
        </p:txBody>
      </p:sp>
      <p:sp>
        <p:nvSpPr>
          <p:cNvPr id="5" name="TextBox 4">
            <a:extLst>
              <a:ext uri="{FF2B5EF4-FFF2-40B4-BE49-F238E27FC236}">
                <a16:creationId xmlns:a16="http://schemas.microsoft.com/office/drawing/2014/main" id="{6C63ECAF-86C0-3B9C-5CA0-9A80F5FB0A32}"/>
              </a:ext>
            </a:extLst>
          </p:cNvPr>
          <p:cNvSpPr txBox="1"/>
          <p:nvPr/>
        </p:nvSpPr>
        <p:spPr>
          <a:xfrm>
            <a:off x="7358743" y="607106"/>
            <a:ext cx="5306786" cy="646331"/>
          </a:xfrm>
          <a:prstGeom prst="rect">
            <a:avLst/>
          </a:prstGeom>
          <a:noFill/>
        </p:spPr>
        <p:txBody>
          <a:bodyPr wrap="square">
            <a:spAutoFit/>
          </a:bodyPr>
          <a:lstStyle/>
          <a:p>
            <a:pPr marL="285750" indent="-285750">
              <a:buFont typeface="Arial" panose="020B0604020202020204" pitchFamily="34" charset="0"/>
              <a:buChar char="•"/>
            </a:pPr>
            <a:endParaRPr 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US" sz="1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AE657311-A860-4879-598C-EEEAA788E46B}"/>
              </a:ext>
            </a:extLst>
          </p:cNvPr>
          <p:cNvGraphicFramePr>
            <a:graphicFrameLocks noGrp="1"/>
          </p:cNvGraphicFramePr>
          <p:nvPr>
            <p:extLst>
              <p:ext uri="{D42A27DB-BD31-4B8C-83A1-F6EECF244321}">
                <p14:modId xmlns:p14="http://schemas.microsoft.com/office/powerpoint/2010/main" val="2983231505"/>
              </p:ext>
            </p:extLst>
          </p:nvPr>
        </p:nvGraphicFramePr>
        <p:xfrm>
          <a:off x="844061" y="4088584"/>
          <a:ext cx="8391490" cy="1849120"/>
        </p:xfrm>
        <a:graphic>
          <a:graphicData uri="http://schemas.openxmlformats.org/drawingml/2006/table">
            <a:tbl>
              <a:tblPr firstRow="1" bandRow="1">
                <a:tableStyleId>{5C22544A-7EE6-4342-B048-85BDC9FD1C3A}</a:tableStyleId>
              </a:tblPr>
              <a:tblGrid>
                <a:gridCol w="1678298">
                  <a:extLst>
                    <a:ext uri="{9D8B030D-6E8A-4147-A177-3AD203B41FA5}">
                      <a16:colId xmlns:a16="http://schemas.microsoft.com/office/drawing/2014/main" val="193524710"/>
                    </a:ext>
                  </a:extLst>
                </a:gridCol>
                <a:gridCol w="1678298">
                  <a:extLst>
                    <a:ext uri="{9D8B030D-6E8A-4147-A177-3AD203B41FA5}">
                      <a16:colId xmlns:a16="http://schemas.microsoft.com/office/drawing/2014/main" val="3326805715"/>
                    </a:ext>
                  </a:extLst>
                </a:gridCol>
                <a:gridCol w="1678298">
                  <a:extLst>
                    <a:ext uri="{9D8B030D-6E8A-4147-A177-3AD203B41FA5}">
                      <a16:colId xmlns:a16="http://schemas.microsoft.com/office/drawing/2014/main" val="2247847394"/>
                    </a:ext>
                  </a:extLst>
                </a:gridCol>
                <a:gridCol w="1678298">
                  <a:extLst>
                    <a:ext uri="{9D8B030D-6E8A-4147-A177-3AD203B41FA5}">
                      <a16:colId xmlns:a16="http://schemas.microsoft.com/office/drawing/2014/main" val="524813708"/>
                    </a:ext>
                  </a:extLst>
                </a:gridCol>
                <a:gridCol w="1678298">
                  <a:extLst>
                    <a:ext uri="{9D8B030D-6E8A-4147-A177-3AD203B41FA5}">
                      <a16:colId xmlns:a16="http://schemas.microsoft.com/office/drawing/2014/main" val="2896350244"/>
                    </a:ext>
                  </a:extLst>
                </a:gridCol>
              </a:tblGrid>
              <a:tr h="296686">
                <a:tc>
                  <a:txBody>
                    <a:bodyPr/>
                    <a:lstStyle/>
                    <a:p>
                      <a:endParaRPr lang="en-US" dirty="0"/>
                    </a:p>
                  </a:txBody>
                  <a:tcPr/>
                </a:tc>
                <a:tc>
                  <a:txBody>
                    <a:bodyPr/>
                    <a:lstStyle/>
                    <a:p>
                      <a:r>
                        <a:rPr lang="en-US" dirty="0"/>
                        <a:t>Max</a:t>
                      </a:r>
                    </a:p>
                  </a:txBody>
                  <a:tcPr/>
                </a:tc>
                <a:tc>
                  <a:txBody>
                    <a:bodyPr/>
                    <a:lstStyle/>
                    <a:p>
                      <a:r>
                        <a:rPr lang="en-US" dirty="0"/>
                        <a:t>Min</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719791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Debt/EBITDA</a:t>
                      </a:r>
                    </a:p>
                  </a:txBody>
                  <a:tcPr>
                    <a:solidFill>
                      <a:schemeClr val="tx2">
                        <a:lumMod val="50000"/>
                        <a:lumOff val="50000"/>
                      </a:schemeClr>
                    </a:solidFill>
                  </a:tcPr>
                </a:tc>
                <a:tc>
                  <a:txBody>
                    <a:bodyPr/>
                    <a:lstStyle/>
                    <a:p>
                      <a:r>
                        <a:rPr lang="en-US" altLang="zh-CN" dirty="0"/>
                        <a:t>6.44</a:t>
                      </a:r>
                      <a:endParaRPr lang="en-US" dirty="0"/>
                    </a:p>
                  </a:txBody>
                  <a:tcPr/>
                </a:tc>
                <a:tc>
                  <a:txBody>
                    <a:bodyPr/>
                    <a:lstStyle/>
                    <a:p>
                      <a:r>
                        <a:rPr lang="en-US" altLang="zh-CN" dirty="0"/>
                        <a:t>-3.24</a:t>
                      </a:r>
                      <a:endParaRPr lang="en-US" dirty="0"/>
                    </a:p>
                  </a:txBody>
                  <a:tcPr/>
                </a:tc>
                <a:tc>
                  <a:txBody>
                    <a:bodyPr/>
                    <a:lstStyle/>
                    <a:p>
                      <a:r>
                        <a:rPr lang="en-US" altLang="zh-CN" dirty="0"/>
                        <a:t>1.71</a:t>
                      </a:r>
                      <a:endParaRPr lang="en-US" dirty="0"/>
                    </a:p>
                  </a:txBody>
                  <a:tcPr/>
                </a:tc>
                <a:tc>
                  <a:txBody>
                    <a:bodyPr/>
                    <a:lstStyle/>
                    <a:p>
                      <a:r>
                        <a:rPr lang="en-US" altLang="zh-CN" dirty="0"/>
                        <a:t>1.45</a:t>
                      </a:r>
                      <a:endParaRPr lang="en-US" dirty="0"/>
                    </a:p>
                  </a:txBody>
                  <a:tcPr/>
                </a:tc>
                <a:extLst>
                  <a:ext uri="{0D108BD9-81ED-4DB2-BD59-A6C34878D82A}">
                    <a16:rowId xmlns:a16="http://schemas.microsoft.com/office/drawing/2014/main" val="4092976341"/>
                  </a:ext>
                </a:extLst>
              </a:tr>
              <a:tr h="370840">
                <a:tc>
                  <a:txBody>
                    <a:bodyPr/>
                    <a:lstStyle/>
                    <a:p>
                      <a:pPr marL="0" algn="l" defTabSz="914400" rtl="0" eaLnBrk="1" latinLnBrk="0" hangingPunct="1"/>
                      <a:r>
                        <a:rPr lang="en-US" sz="1800" b="1" kern="1200" dirty="0">
                          <a:solidFill>
                            <a:schemeClr val="lt1"/>
                          </a:solidFill>
                          <a:latin typeface="+mn-lt"/>
                          <a:ea typeface="+mn-ea"/>
                          <a:cs typeface="+mn-cs"/>
                        </a:rPr>
                        <a:t>Dividend Yield </a:t>
                      </a:r>
                    </a:p>
                  </a:txBody>
                  <a:tcPr>
                    <a:solidFill>
                      <a:schemeClr val="tx2">
                        <a:lumMod val="50000"/>
                        <a:lumOff val="50000"/>
                      </a:schemeClr>
                    </a:solidFill>
                  </a:tcPr>
                </a:tc>
                <a:tc>
                  <a:txBody>
                    <a:bodyPr/>
                    <a:lstStyle/>
                    <a:p>
                      <a:r>
                        <a:rPr lang="en-US" altLang="zh-CN" dirty="0"/>
                        <a:t>7.35%</a:t>
                      </a:r>
                      <a:endParaRPr lang="en-US" dirty="0"/>
                    </a:p>
                  </a:txBody>
                  <a:tcPr/>
                </a:tc>
                <a:tc>
                  <a:txBody>
                    <a:bodyPr/>
                    <a:lstStyle/>
                    <a:p>
                      <a:r>
                        <a:rPr lang="en-US" dirty="0"/>
                        <a:t>0.00</a:t>
                      </a:r>
                      <a:r>
                        <a:rPr lang="en-US" altLang="zh-CN" dirty="0"/>
                        <a:t>%</a:t>
                      </a:r>
                      <a:endParaRPr lang="en-US" dirty="0"/>
                    </a:p>
                  </a:txBody>
                  <a:tcPr/>
                </a:tc>
                <a:tc>
                  <a:txBody>
                    <a:bodyPr/>
                    <a:lstStyle/>
                    <a:p>
                      <a:r>
                        <a:rPr lang="en-US" altLang="zh-CN" dirty="0"/>
                        <a:t>2.03%</a:t>
                      </a:r>
                      <a:endParaRPr lang="en-US" dirty="0"/>
                    </a:p>
                  </a:txBody>
                  <a:tcPr/>
                </a:tc>
                <a:tc>
                  <a:txBody>
                    <a:bodyPr/>
                    <a:lstStyle/>
                    <a:p>
                      <a:r>
                        <a:rPr lang="en-US" altLang="zh-CN" dirty="0"/>
                        <a:t>1.64%</a:t>
                      </a:r>
                      <a:endParaRPr lang="en-US" dirty="0"/>
                    </a:p>
                  </a:txBody>
                  <a:tcPr/>
                </a:tc>
                <a:extLst>
                  <a:ext uri="{0D108BD9-81ED-4DB2-BD59-A6C34878D82A}">
                    <a16:rowId xmlns:a16="http://schemas.microsoft.com/office/drawing/2014/main" val="420538523"/>
                  </a:ext>
                </a:extLst>
              </a:tr>
              <a:tr h="370840">
                <a:tc>
                  <a:txBody>
                    <a:bodyPr/>
                    <a:lstStyle/>
                    <a:p>
                      <a:pPr marL="0" algn="l" defTabSz="914400" rtl="0" eaLnBrk="1" latinLnBrk="0" hangingPunct="1"/>
                      <a:r>
                        <a:rPr lang="en-US" sz="1800" b="1" kern="1200" dirty="0">
                          <a:solidFill>
                            <a:schemeClr val="lt1"/>
                          </a:solidFill>
                          <a:latin typeface="+mn-lt"/>
                          <a:ea typeface="+mn-ea"/>
                          <a:cs typeface="+mn-cs"/>
                        </a:rPr>
                        <a:t>EPS Yield </a:t>
                      </a:r>
                    </a:p>
                  </a:txBody>
                  <a:tcPr>
                    <a:solidFill>
                      <a:schemeClr val="tx2">
                        <a:lumMod val="50000"/>
                        <a:lumOff val="50000"/>
                      </a:schemeClr>
                    </a:solidFill>
                  </a:tcPr>
                </a:tc>
                <a:tc>
                  <a:txBody>
                    <a:bodyPr/>
                    <a:lstStyle/>
                    <a:p>
                      <a:r>
                        <a:rPr lang="en-US" altLang="zh-CN" dirty="0"/>
                        <a:t>16.41%</a:t>
                      </a:r>
                      <a:endParaRPr lang="en-US" dirty="0"/>
                    </a:p>
                  </a:txBody>
                  <a:tcPr/>
                </a:tc>
                <a:tc>
                  <a:txBody>
                    <a:bodyPr/>
                    <a:lstStyle/>
                    <a:p>
                      <a:r>
                        <a:rPr lang="en-US" dirty="0"/>
                        <a:t>-</a:t>
                      </a:r>
                      <a:r>
                        <a:rPr lang="en-US" altLang="zh-CN" dirty="0"/>
                        <a:t>7.15%</a:t>
                      </a:r>
                      <a:endParaRPr lang="en-US" dirty="0"/>
                    </a:p>
                  </a:txBody>
                  <a:tcPr/>
                </a:tc>
                <a:tc>
                  <a:txBody>
                    <a:bodyPr/>
                    <a:lstStyle/>
                    <a:p>
                      <a:r>
                        <a:rPr lang="en-US" altLang="zh-CN" dirty="0"/>
                        <a:t>5.22%</a:t>
                      </a:r>
                      <a:endParaRPr lang="en-US" dirty="0"/>
                    </a:p>
                  </a:txBody>
                  <a:tcPr/>
                </a:tc>
                <a:tc>
                  <a:txBody>
                    <a:bodyPr/>
                    <a:lstStyle/>
                    <a:p>
                      <a:r>
                        <a:rPr lang="en-US" altLang="zh-CN" dirty="0"/>
                        <a:t>4.95%</a:t>
                      </a:r>
                      <a:endParaRPr lang="en-US" dirty="0"/>
                    </a:p>
                  </a:txBody>
                  <a:tcPr/>
                </a:tc>
                <a:extLst>
                  <a:ext uri="{0D108BD9-81ED-4DB2-BD59-A6C34878D82A}">
                    <a16:rowId xmlns:a16="http://schemas.microsoft.com/office/drawing/2014/main" val="4087008817"/>
                  </a:ext>
                </a:extLst>
              </a:tr>
              <a:tr h="370840">
                <a:tc>
                  <a:txBody>
                    <a:bodyPr/>
                    <a:lstStyle/>
                    <a:p>
                      <a:pPr marL="0" algn="l" defTabSz="914400" rtl="0" eaLnBrk="1" latinLnBrk="0" hangingPunct="1"/>
                      <a:r>
                        <a:rPr lang="en-US" sz="1800" b="1" kern="1200" dirty="0">
                          <a:solidFill>
                            <a:schemeClr val="lt1"/>
                          </a:solidFill>
                          <a:latin typeface="+mn-lt"/>
                          <a:ea typeface="+mn-ea"/>
                          <a:cs typeface="+mn-cs"/>
                        </a:rPr>
                        <a:t>FCF Yield </a:t>
                      </a:r>
                    </a:p>
                  </a:txBody>
                  <a:tcPr>
                    <a:solidFill>
                      <a:schemeClr val="tx2">
                        <a:lumMod val="50000"/>
                        <a:lumOff val="50000"/>
                      </a:schemeClr>
                    </a:solidFill>
                  </a:tcPr>
                </a:tc>
                <a:tc>
                  <a:txBody>
                    <a:bodyPr/>
                    <a:lstStyle/>
                    <a:p>
                      <a:r>
                        <a:rPr lang="en-US" altLang="zh-CN" dirty="0"/>
                        <a:t>22.98%</a:t>
                      </a:r>
                      <a:endParaRPr lang="en-US" dirty="0"/>
                    </a:p>
                  </a:txBody>
                  <a:tcPr/>
                </a:tc>
                <a:tc>
                  <a:txBody>
                    <a:bodyPr/>
                    <a:lstStyle/>
                    <a:p>
                      <a:r>
                        <a:rPr lang="en-US" dirty="0"/>
                        <a:t>-</a:t>
                      </a:r>
                      <a:r>
                        <a:rPr lang="en-US" altLang="zh-CN" dirty="0"/>
                        <a:t>14.98%</a:t>
                      </a:r>
                      <a:endParaRPr lang="en-US" dirty="0"/>
                    </a:p>
                  </a:txBody>
                  <a:tcPr/>
                </a:tc>
                <a:tc>
                  <a:txBody>
                    <a:bodyPr/>
                    <a:lstStyle/>
                    <a:p>
                      <a:r>
                        <a:rPr lang="en-US" altLang="zh-CN" dirty="0"/>
                        <a:t>4.14%</a:t>
                      </a:r>
                      <a:endParaRPr lang="en-US" dirty="0"/>
                    </a:p>
                  </a:txBody>
                  <a:tcPr/>
                </a:tc>
                <a:tc>
                  <a:txBody>
                    <a:bodyPr/>
                    <a:lstStyle/>
                    <a:p>
                      <a:r>
                        <a:rPr lang="en-US" altLang="zh-CN" dirty="0"/>
                        <a:t>4.34%</a:t>
                      </a:r>
                      <a:endParaRPr lang="en-US" dirty="0"/>
                    </a:p>
                  </a:txBody>
                  <a:tcPr/>
                </a:tc>
                <a:extLst>
                  <a:ext uri="{0D108BD9-81ED-4DB2-BD59-A6C34878D82A}">
                    <a16:rowId xmlns:a16="http://schemas.microsoft.com/office/drawing/2014/main" val="376513609"/>
                  </a:ext>
                </a:extLst>
              </a:tr>
            </a:tbl>
          </a:graphicData>
        </a:graphic>
      </p:graphicFrame>
      <p:sp>
        <p:nvSpPr>
          <p:cNvPr id="7" name="文本框 6">
            <a:extLst>
              <a:ext uri="{FF2B5EF4-FFF2-40B4-BE49-F238E27FC236}">
                <a16:creationId xmlns:a16="http://schemas.microsoft.com/office/drawing/2014/main" id="{4A5B1F10-8EC1-0702-8BF4-12E518900570}"/>
              </a:ext>
            </a:extLst>
          </p:cNvPr>
          <p:cNvSpPr txBox="1"/>
          <p:nvPr/>
        </p:nvSpPr>
        <p:spPr>
          <a:xfrm>
            <a:off x="8105671" y="3182547"/>
            <a:ext cx="325650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Factors for Best-performing Filter:</a:t>
            </a:r>
          </a:p>
          <a:p>
            <a:r>
              <a:rPr lang="en-US" sz="1600" b="1" dirty="0">
                <a:solidFill>
                  <a:srgbClr val="FF0000"/>
                </a:solidFill>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 </a:t>
            </a:r>
            <a:r>
              <a:rPr lang="en-US" sz="1600" b="1" dirty="0">
                <a:solidFill>
                  <a:srgbClr val="FF0000"/>
                </a:solidFill>
                <a:latin typeface="Times New Roman" panose="02020603050405020304" pitchFamily="18" charset="0"/>
                <a:cs typeface="Times New Roman" panose="02020603050405020304" pitchFamily="18" charset="0"/>
              </a:rPr>
              <a:t>75</a:t>
            </a:r>
            <a:r>
              <a:rPr lang="en-US" sz="1600" dirty="0">
                <a:latin typeface="Times New Roman" panose="02020603050405020304" pitchFamily="18" charset="0"/>
                <a:cs typeface="Times New Roman" panose="02020603050405020304" pitchFamily="18" charset="0"/>
              </a:rPr>
              <a:t>, </a:t>
            </a:r>
            <a:r>
              <a:rPr lang="en-US" sz="1600" b="1" dirty="0">
                <a:solidFill>
                  <a:srgbClr val="00B0F0"/>
                </a:solidFill>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 </a:t>
            </a:r>
            <a:r>
              <a:rPr lang="en-US" sz="1600" b="1" dirty="0">
                <a:solidFill>
                  <a:srgbClr val="00B0F0"/>
                </a:solidFill>
                <a:latin typeface="Times New Roman" panose="02020603050405020304" pitchFamily="18" charset="0"/>
                <a:cs typeface="Times New Roman" panose="02020603050405020304" pitchFamily="18" charset="0"/>
              </a:rPr>
              <a:t>120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Final Size of Portfolio = </a:t>
            </a:r>
            <a:r>
              <a:rPr lang="en-US" sz="1600" b="1" i="1" dirty="0">
                <a:latin typeface="Times New Roman" panose="02020603050405020304" pitchFamily="18" charset="0"/>
                <a:cs typeface="Times New Roman" panose="02020603050405020304" pitchFamily="18" charset="0"/>
              </a:rPr>
              <a:t>18</a:t>
            </a:r>
            <a:r>
              <a:rPr lang="en-US" sz="16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21206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4DD6-4C6D-6797-54A7-641E249006C7}"/>
              </a:ext>
            </a:extLst>
          </p:cNvPr>
          <p:cNvSpPr>
            <a:spLocks noGrp="1"/>
          </p:cNvSpPr>
          <p:nvPr>
            <p:ph type="title"/>
          </p:nvPr>
        </p:nvSpPr>
        <p:spPr>
          <a:xfrm>
            <a:off x="939958" y="-229643"/>
            <a:ext cx="5340180" cy="1256739"/>
          </a:xfrm>
        </p:spPr>
        <p:txBody>
          <a:bodyPr>
            <a:normAutofit/>
          </a:bodyPr>
          <a:lstStyle/>
          <a:p>
            <a:r>
              <a:rPr lang="en-US" sz="3200" dirty="0">
                <a:latin typeface="Times New Roman" panose="02020603050405020304" pitchFamily="18" charset="0"/>
                <a:cs typeface="Times New Roman" panose="02020603050405020304" pitchFamily="18" charset="0"/>
              </a:rPr>
              <a:t>Basic Materials S</a:t>
            </a:r>
            <a:r>
              <a:rPr lang="en-CN" sz="3200" dirty="0">
                <a:latin typeface="Times New Roman" panose="02020603050405020304" pitchFamily="18" charset="0"/>
                <a:cs typeface="Times New Roman" panose="02020603050405020304" pitchFamily="18" charset="0"/>
              </a:rPr>
              <a:t>ector </a:t>
            </a:r>
          </a:p>
        </p:txBody>
      </p:sp>
      <p:sp>
        <p:nvSpPr>
          <p:cNvPr id="4" name="Slide Number Placeholder 3">
            <a:extLst>
              <a:ext uri="{FF2B5EF4-FFF2-40B4-BE49-F238E27FC236}">
                <a16:creationId xmlns:a16="http://schemas.microsoft.com/office/drawing/2014/main" id="{9D3462F6-FE19-77D5-D09F-545BB12D5571}"/>
              </a:ext>
            </a:extLst>
          </p:cNvPr>
          <p:cNvSpPr>
            <a:spLocks noGrp="1"/>
          </p:cNvSpPr>
          <p:nvPr>
            <p:ph type="sldNum" sz="quarter" idx="12"/>
          </p:nvPr>
        </p:nvSpPr>
        <p:spPr/>
        <p:txBody>
          <a:bodyPr/>
          <a:lstStyle/>
          <a:p>
            <a:fld id="{B5530BF4-7B44-4B4D-9799-7C2B90B3FD94}" type="slidenum">
              <a:rPr lang="en-US" smtClean="0"/>
              <a:t>9</a:t>
            </a:fld>
            <a:endParaRPr lang="en-US"/>
          </a:p>
        </p:txBody>
      </p:sp>
      <p:sp>
        <p:nvSpPr>
          <p:cNvPr id="39" name="TextBox 38">
            <a:extLst>
              <a:ext uri="{FF2B5EF4-FFF2-40B4-BE49-F238E27FC236}">
                <a16:creationId xmlns:a16="http://schemas.microsoft.com/office/drawing/2014/main" id="{E9C0DC14-22AE-28FC-6105-63DA84AC0217}"/>
              </a:ext>
            </a:extLst>
          </p:cNvPr>
          <p:cNvSpPr txBox="1"/>
          <p:nvPr/>
        </p:nvSpPr>
        <p:spPr>
          <a:xfrm>
            <a:off x="532563" y="706529"/>
            <a:ext cx="5456255"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best-performing stocks have </a:t>
            </a:r>
            <a:r>
              <a:rPr lang="en-US" sz="1600" i="1" dirty="0">
                <a:solidFill>
                  <a:srgbClr val="0070C0"/>
                </a:solidFill>
                <a:latin typeface="Times New Roman" panose="02020603050405020304" pitchFamily="18" charset="0"/>
                <a:cs typeface="Times New Roman" panose="02020603050405020304" pitchFamily="18" charset="0"/>
              </a:rPr>
              <a:t>Debt/EBITDA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0.0</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1.22</a:t>
            </a:r>
            <a:r>
              <a:rPr lang="en-US" sz="1600" dirty="0">
                <a:latin typeface="Times New Roman" panose="02020603050405020304" pitchFamily="18" charset="0"/>
                <a:cs typeface="Times New Roman" panose="02020603050405020304" pitchFamily="18" charset="0"/>
              </a:rPr>
              <a:t>, compared to all </a:t>
            </a:r>
            <a:r>
              <a:rPr lang="en-US" altLang="zh-CN" sz="1600" dirty="0">
                <a:latin typeface="Times New Roman" panose="02020603050405020304" pitchFamily="18" charset="0"/>
                <a:cs typeface="Times New Roman" panose="02020603050405020304" pitchFamily="18" charset="0"/>
              </a:rPr>
              <a:t>225</a:t>
            </a:r>
            <a:r>
              <a:rPr lang="en-US" sz="1600" dirty="0">
                <a:latin typeface="Times New Roman" panose="02020603050405020304" pitchFamily="18" charset="0"/>
                <a:cs typeface="Times New Roman" panose="02020603050405020304" pitchFamily="18" charset="0"/>
              </a:rPr>
              <a:t> stocks with a range of       </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3.24</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6.44</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(negative exist because of negative </a:t>
            </a:r>
            <a:r>
              <a:rPr lang="en-US" sz="1600" i="1" dirty="0">
                <a:latin typeface="Times New Roman" panose="02020603050405020304" pitchFamily="18" charset="0"/>
                <a:cs typeface="Times New Roman" panose="02020603050405020304" pitchFamily="18" charset="0"/>
              </a:rPr>
              <a:t>EBITDA</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best-performing stocks have a </a:t>
            </a:r>
            <a:r>
              <a:rPr lang="en-US" sz="1600" i="1" dirty="0">
                <a:solidFill>
                  <a:srgbClr val="0070C0"/>
                </a:solidFill>
                <a:latin typeface="Times New Roman" panose="02020603050405020304" pitchFamily="18" charset="0"/>
                <a:cs typeface="Times New Roman" panose="02020603050405020304" pitchFamily="18" charset="0"/>
              </a:rPr>
              <a:t>Dividend Yield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3</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15%</a:t>
            </a:r>
            <a:r>
              <a:rPr lang="en-US" sz="1600" b="1" i="1" dirty="0">
                <a:latin typeface="Times New Roman" panose="02020603050405020304" pitchFamily="18" charset="0"/>
                <a:cs typeface="Times New Roman" panose="02020603050405020304" pitchFamily="18" charset="0"/>
              </a:rPr>
              <a:t>,</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compared to all 225 stocks with a range of </a:t>
            </a:r>
            <a:r>
              <a:rPr lang="en-US" sz="1600" b="1" i="1" dirty="0">
                <a:solidFill>
                  <a:srgbClr val="FF0000"/>
                </a:solidFill>
                <a:latin typeface="Times New Roman" panose="02020603050405020304" pitchFamily="18" charset="0"/>
                <a:cs typeface="Times New Roman" panose="02020603050405020304" pitchFamily="18" charset="0"/>
              </a:rPr>
              <a:t>0</a:t>
            </a:r>
            <a:r>
              <a:rPr lang="en-US" altLang="zh-CN" sz="1600" b="1" i="1" dirty="0">
                <a:solidFill>
                  <a:srgbClr val="FF0000"/>
                </a:solidFill>
                <a:latin typeface="Times New Roman" panose="02020603050405020304" pitchFamily="18" charset="0"/>
                <a:cs typeface="Times New Roman" panose="02020603050405020304" pitchFamily="18" charset="0"/>
              </a:rPr>
              <a:t>%</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7.35%</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but one of the 18 stocks have </a:t>
            </a:r>
            <a:r>
              <a:rPr lang="en-US" sz="1600" i="1" dirty="0">
                <a:solidFill>
                  <a:srgbClr val="0070C0"/>
                </a:solidFill>
                <a:latin typeface="Times New Roman" panose="02020603050405020304" pitchFamily="18" charset="0"/>
                <a:cs typeface="Times New Roman" panose="02020603050405020304" pitchFamily="18" charset="0"/>
              </a:rPr>
              <a:t>EPS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6</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b="1" i="1" dirty="0">
                <a:solidFill>
                  <a:srgbClr val="00B0F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 </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36%</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7.15%</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16.41%</a:t>
            </a:r>
            <a:endParaRPr lang="en-US" sz="1600" b="1" i="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of the 18 stocks have </a:t>
            </a:r>
            <a:r>
              <a:rPr lang="en-US" sz="1600" i="1" dirty="0">
                <a:solidFill>
                  <a:srgbClr val="0070C0"/>
                </a:solidFill>
                <a:latin typeface="Times New Roman" panose="02020603050405020304" pitchFamily="18" charset="0"/>
                <a:cs typeface="Times New Roman" panose="02020603050405020304" pitchFamily="18" charset="0"/>
              </a:rPr>
              <a:t>FCF Yields</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between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7</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and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28</a:t>
            </a:r>
            <a:r>
              <a:rPr lang="en-US" altLang="zh-CN" sz="1600" b="1" i="1" dirty="0">
                <a:solidFill>
                  <a:schemeClr val="accent1">
                    <a:lumMod val="60000"/>
                    <a:lumOff val="40000"/>
                  </a:schemeClr>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compared to all stocks in </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14.98%</a:t>
            </a:r>
            <a:r>
              <a:rPr lang="en-US" sz="1600" b="1" i="1" dirty="0">
                <a:solidFill>
                  <a:srgbClr val="FF0000"/>
                </a:solidFill>
                <a:latin typeface="Times New Roman" panose="02020603050405020304" pitchFamily="18" charset="0"/>
                <a:cs typeface="Times New Roman" panose="02020603050405020304" pitchFamily="18" charset="0"/>
              </a:rPr>
              <a:t>~</a:t>
            </a:r>
            <a:r>
              <a:rPr lang="en-US" altLang="zh-CN" sz="1600" b="1" i="1" dirty="0">
                <a:solidFill>
                  <a:srgbClr val="FF0000"/>
                </a:solidFill>
                <a:latin typeface="Times New Roman" panose="02020603050405020304" pitchFamily="18" charset="0"/>
                <a:cs typeface="Times New Roman" panose="02020603050405020304" pitchFamily="18" charset="0"/>
              </a:rPr>
              <a:t>22.98%</a:t>
            </a:r>
            <a:endParaRPr lang="en-US" sz="1600" b="1" i="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N" sz="1600" dirty="0">
              <a:latin typeface="Times New Roman" panose="02020603050405020304" pitchFamily="18" charset="0"/>
              <a:cs typeface="Times New Roman" panose="02020603050405020304" pitchFamily="18" charset="0"/>
            </a:endParaRPr>
          </a:p>
        </p:txBody>
      </p:sp>
      <p:pic>
        <p:nvPicPr>
          <p:cNvPr id="5" name="Picture 4" descr="A graph with red dots&#10;&#10;Description automatically generated">
            <a:extLst>
              <a:ext uri="{FF2B5EF4-FFF2-40B4-BE49-F238E27FC236}">
                <a16:creationId xmlns:a16="http://schemas.microsoft.com/office/drawing/2014/main" id="{A4DD1E16-B896-3625-39D2-7DC2E1F3D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5640" y="3526"/>
            <a:ext cx="4800679" cy="3314754"/>
          </a:xfrm>
          <a:prstGeom prst="rect">
            <a:avLst/>
          </a:prstGeom>
        </p:spPr>
      </p:pic>
      <p:pic>
        <p:nvPicPr>
          <p:cNvPr id="7" name="Picture 6" descr="A graph with blue dots&#10;&#10;Description automatically generated">
            <a:extLst>
              <a:ext uri="{FF2B5EF4-FFF2-40B4-BE49-F238E27FC236}">
                <a16:creationId xmlns:a16="http://schemas.microsoft.com/office/drawing/2014/main" id="{E5393DCC-033B-12A3-B00D-C7DEED1E4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432526"/>
            <a:ext cx="4816664" cy="3425474"/>
          </a:xfrm>
          <a:prstGeom prst="rect">
            <a:avLst/>
          </a:prstGeom>
        </p:spPr>
      </p:pic>
      <p:pic>
        <p:nvPicPr>
          <p:cNvPr id="10" name="Picture 9" descr="A chart with green dots&#10;&#10;Description automatically generated">
            <a:extLst>
              <a:ext uri="{FF2B5EF4-FFF2-40B4-BE49-F238E27FC236}">
                <a16:creationId xmlns:a16="http://schemas.microsoft.com/office/drawing/2014/main" id="{C9A2EC89-FBF4-5912-C3B9-3FA067137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9804" y="3429000"/>
            <a:ext cx="4816663" cy="3425474"/>
          </a:xfrm>
          <a:prstGeom prst="rect">
            <a:avLst/>
          </a:prstGeom>
        </p:spPr>
      </p:pic>
    </p:spTree>
    <p:extLst>
      <p:ext uri="{BB962C8B-B14F-4D97-AF65-F5344CB8AC3E}">
        <p14:creationId xmlns:p14="http://schemas.microsoft.com/office/powerpoint/2010/main" val="2288509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7715</TotalTime>
  <Words>7003</Words>
  <Application>Microsoft Macintosh PowerPoint</Application>
  <PresentationFormat>Widescreen</PresentationFormat>
  <Paragraphs>1220</Paragraphs>
  <Slides>63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Aptos</vt:lpstr>
      <vt:lpstr>Aptos Display</vt:lpstr>
      <vt:lpstr>Aptos Narrow</vt:lpstr>
      <vt:lpstr>Arial</vt:lpstr>
      <vt:lpstr>Times New Roman</vt:lpstr>
      <vt:lpstr>Office 主题​​</vt:lpstr>
      <vt:lpstr>PowerPoint Presentation</vt:lpstr>
      <vt:lpstr>Summary of Sectors Under Study</vt:lpstr>
      <vt:lpstr>Summary of Portfolios’ Returns</vt:lpstr>
      <vt:lpstr>Returns of portfolio VS returns of S&amp;P 500</vt:lpstr>
      <vt:lpstr>PowerPoint Presentation</vt:lpstr>
      <vt:lpstr>PowerPoint Presentation</vt:lpstr>
      <vt:lpstr>Definition of Best Performing Stocks</vt:lpstr>
      <vt:lpstr>Basic Materials Sector</vt:lpstr>
      <vt:lpstr>Basic Materials Sector </vt:lpstr>
      <vt:lpstr>Performance of Filtered Stocks in Basic Materials Sector</vt:lpstr>
      <vt:lpstr>PowerPoint Presentation</vt:lpstr>
      <vt:lpstr>Communication Services Sector</vt:lpstr>
      <vt:lpstr>Communication Services Sector </vt:lpstr>
      <vt:lpstr>Performance of Filtered Stocks in Communication Services Sector</vt:lpstr>
      <vt:lpstr>PowerPoint Presentation</vt:lpstr>
      <vt:lpstr>Conglomerates Sector</vt:lpstr>
      <vt:lpstr>Conglomerates Sector </vt:lpstr>
      <vt:lpstr>Performance of Filtered Stocks in Conglomerates Sector</vt:lpstr>
      <vt:lpstr>Performance of Filtered Stocks in Conglomerates Sector</vt:lpstr>
      <vt:lpstr>Consumer Cyclical Sector</vt:lpstr>
      <vt:lpstr>Consumer Cyclical Sector </vt:lpstr>
      <vt:lpstr>Performance of Filtered Stocks in Consumer Cyclical Sector</vt:lpstr>
      <vt:lpstr>Performance of Filtered Stocks in Consumer Cyclical Sector</vt:lpstr>
      <vt:lpstr>Consumer Defensive Sector</vt:lpstr>
      <vt:lpstr>Consumer Defensive Sector </vt:lpstr>
      <vt:lpstr>Performance of Filtered Stocks in Consumer Defensive Sector</vt:lpstr>
      <vt:lpstr>Performance of Filtered Stocks in Consumer Defensive Sector</vt:lpstr>
      <vt:lpstr>Consumer Goods Sector</vt:lpstr>
      <vt:lpstr>Consumer Goods Sector </vt:lpstr>
      <vt:lpstr>Performance of Filtered Stocks in Consumer Goods Sector</vt:lpstr>
      <vt:lpstr>Performance of Filtered Stocks in Consumer Goods Sector</vt:lpstr>
      <vt:lpstr>PowerPoint Presentation</vt:lpstr>
      <vt:lpstr>PowerPoint Presentation</vt:lpstr>
      <vt:lpstr>PowerPoint Presentation</vt:lpstr>
      <vt:lpstr>PowerPoint Presentation</vt:lpstr>
      <vt:lpstr>Financial Services Sector</vt:lpstr>
      <vt:lpstr>Financial Services Sector </vt:lpstr>
      <vt:lpstr>Performance of Filtered Stocks in Financial Service Sector</vt:lpstr>
      <vt:lpstr>Performance of Filtered Stocks in Financial Service Sector</vt:lpstr>
      <vt:lpstr>Healthcare Sector</vt:lpstr>
      <vt:lpstr>Healthcare Sector </vt:lpstr>
      <vt:lpstr>Performance of Filtered Stocks in Healthcare Sector</vt:lpstr>
      <vt:lpstr>Performance of Filtered Stocks in Healthcare Sector</vt:lpstr>
      <vt:lpstr>Industrial Goods Sector</vt:lpstr>
      <vt:lpstr>Industrial Goods Sector </vt:lpstr>
      <vt:lpstr>Performance of Filtered Stocks in Industrial Goods Sector</vt:lpstr>
      <vt:lpstr>Performance of Filtered Stocks in Industrial Goods Sector</vt:lpstr>
      <vt:lpstr>Industrials Sector</vt:lpstr>
      <vt:lpstr>Industrials Sector </vt:lpstr>
      <vt:lpstr>Performance of Filtered Stocks in Industrials Sector</vt:lpstr>
      <vt:lpstr>Performance of Filtered Stocks in Industrials Sector</vt:lpstr>
      <vt:lpstr>Services Sector</vt:lpstr>
      <vt:lpstr>Services Sector </vt:lpstr>
      <vt:lpstr>Performance of Filtered Stocks in Services Sector</vt:lpstr>
      <vt:lpstr>Performance of Filtered Stocks in Services Sector</vt:lpstr>
      <vt:lpstr>Technology Sector</vt:lpstr>
      <vt:lpstr>Technology Sector </vt:lpstr>
      <vt:lpstr>Performance of Filtered Stocks in Technology Sector</vt:lpstr>
      <vt:lpstr>Performance of Filtered Stocks in Technology Sector</vt:lpstr>
      <vt:lpstr>Utilities Sector</vt:lpstr>
      <vt:lpstr>Utilities Sector </vt:lpstr>
      <vt:lpstr>Performance of Filtered Stocks in Utilities Sector</vt:lpstr>
      <vt:lpstr>Performance of Filtered Stocks in Utilities Sector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Stocks Analysis</dc:title>
  <dc:creator>Altman Ma</dc:creator>
  <cp:lastModifiedBy>Ren Cici</cp:lastModifiedBy>
  <cp:revision>129</cp:revision>
  <dcterms:created xsi:type="dcterms:W3CDTF">2024-06-14T07:35:29Z</dcterms:created>
  <dcterms:modified xsi:type="dcterms:W3CDTF">2024-06-27T21:07:23Z</dcterms:modified>
</cp:coreProperties>
</file>